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19"/>
  </p:handoutMasterIdLst>
  <p:sldIdLst>
    <p:sldId id="257" r:id="rId2"/>
    <p:sldId id="272" r:id="rId3"/>
    <p:sldId id="259" r:id="rId4"/>
    <p:sldId id="267" r:id="rId5"/>
    <p:sldId id="284" r:id="rId6"/>
    <p:sldId id="273" r:id="rId7"/>
    <p:sldId id="277" r:id="rId8"/>
    <p:sldId id="278" r:id="rId9"/>
    <p:sldId id="279" r:id="rId10"/>
    <p:sldId id="280" r:id="rId11"/>
    <p:sldId id="275" r:id="rId12"/>
    <p:sldId id="282" r:id="rId13"/>
    <p:sldId id="281" r:id="rId14"/>
    <p:sldId id="276" r:id="rId15"/>
    <p:sldId id="285" r:id="rId16"/>
    <p:sldId id="274" r:id="rId17"/>
    <p:sldId id="283" r:id="rId18"/>
  </p:sldIdLst>
  <p:sldSz cx="10693400" cy="7561263"/>
  <p:notesSz cx="6858000" cy="9144000"/>
  <p:embeddedFontLst>
    <p:embeddedFont>
      <p:font typeface="나눔고딕" panose="020D0604000000000000" pitchFamily="50" charset="-127"/>
      <p:regular r:id="rId20"/>
      <p:bold r:id="rId21"/>
    </p:embeddedFont>
    <p:embeddedFont>
      <p:font typeface="나눔명조" panose="02020603020101020101" pitchFamily="18" charset="-127"/>
      <p:regular r:id="rId22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95" userDrawn="1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200"/>
    <a:srgbClr val="FFFF66"/>
    <a:srgbClr val="FFFF00"/>
    <a:srgbClr val="45CC45"/>
    <a:srgbClr val="00AAAE"/>
    <a:srgbClr val="745EA8"/>
    <a:srgbClr val="D1D3D4"/>
    <a:srgbClr val="E1E2E3"/>
    <a:srgbClr val="B285BA"/>
    <a:srgbClr val="C6C8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22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0" y="78"/>
      </p:cViewPr>
      <p:guideLst>
        <p:guide orient="horz" pos="2495"/>
        <p:guide pos="3368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113" d="100"/>
          <a:sy n="113" d="100"/>
        </p:scale>
        <p:origin x="-525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453CD-FC16-49C7-9F30-3F29E0545F27}" type="datetimeFigureOut">
              <a:rPr lang="ko-KR" altLang="en-US" smtClean="0"/>
              <a:pPr/>
              <a:t>2017-12-11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B761A7-0C00-4722-80A3-745DC75507B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3753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 userDrawn="1"/>
        </p:nvCxnSpPr>
        <p:spPr>
          <a:xfrm>
            <a:off x="8784000" y="4739400"/>
            <a:ext cx="1080000" cy="158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텍스트 개체 틀 8"/>
          <p:cNvSpPr>
            <a:spLocks noGrp="1"/>
          </p:cNvSpPr>
          <p:nvPr>
            <p:ph type="body" sz="quarter" idx="12" hasCustomPrompt="1"/>
          </p:nvPr>
        </p:nvSpPr>
        <p:spPr>
          <a:xfrm>
            <a:off x="4320000" y="410400"/>
            <a:ext cx="5760000" cy="324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600"/>
              </a:lnSpc>
              <a:spcBef>
                <a:spcPts val="0"/>
              </a:spcBef>
              <a:buNone/>
              <a:defRPr sz="4000" b="0" spc="-170" baseline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내용</a:t>
            </a:r>
          </a:p>
        </p:txBody>
      </p:sp>
      <p:sp>
        <p:nvSpPr>
          <p:cNvPr id="5" name="텍스트 개체 틀 8"/>
          <p:cNvSpPr>
            <a:spLocks noGrp="1"/>
          </p:cNvSpPr>
          <p:nvPr>
            <p:ph type="body" sz="quarter" idx="14" hasCustomPrompt="1"/>
          </p:nvPr>
        </p:nvSpPr>
        <p:spPr>
          <a:xfrm>
            <a:off x="4374000" y="6458400"/>
            <a:ext cx="5760000" cy="818531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2300"/>
              </a:lnSpc>
              <a:spcBef>
                <a:spcPts val="0"/>
              </a:spcBef>
              <a:buNone/>
              <a:defRPr sz="1350" b="0" spc="-15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제목 </a:t>
            </a:r>
          </a:p>
        </p:txBody>
      </p:sp>
      <p:sp>
        <p:nvSpPr>
          <p:cNvPr id="10" name="타원 9"/>
          <p:cNvSpPr/>
          <p:nvPr userDrawn="1"/>
        </p:nvSpPr>
        <p:spPr>
          <a:xfrm>
            <a:off x="10224000" y="900000"/>
            <a:ext cx="180000" cy="18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타원 10"/>
          <p:cNvSpPr/>
          <p:nvPr userDrawn="1"/>
        </p:nvSpPr>
        <p:spPr>
          <a:xfrm>
            <a:off x="10224000" y="1620000"/>
            <a:ext cx="180000" cy="18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텍스트 개체 틀 8"/>
          <p:cNvSpPr>
            <a:spLocks noGrp="1"/>
          </p:cNvSpPr>
          <p:nvPr>
            <p:ph type="body" sz="quarter" idx="17" hasCustomPrompt="1"/>
          </p:nvPr>
        </p:nvSpPr>
        <p:spPr>
          <a:xfrm>
            <a:off x="118800" y="3711600"/>
            <a:ext cx="7200000" cy="234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500"/>
              </a:lnSpc>
              <a:spcBef>
                <a:spcPts val="0"/>
              </a:spcBef>
              <a:buNone/>
              <a:defRPr sz="18500" b="0" spc="0" baseline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내용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 userDrawn="1"/>
        </p:nvCxnSpPr>
        <p:spPr>
          <a:xfrm>
            <a:off x="8784000" y="4739400"/>
            <a:ext cx="1080000" cy="158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텍스트 개체 틀 8"/>
          <p:cNvSpPr>
            <a:spLocks noGrp="1"/>
          </p:cNvSpPr>
          <p:nvPr>
            <p:ph type="body" sz="quarter" idx="12" hasCustomPrompt="1"/>
          </p:nvPr>
        </p:nvSpPr>
        <p:spPr>
          <a:xfrm>
            <a:off x="1098000" y="410400"/>
            <a:ext cx="1440000" cy="2448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600"/>
              </a:lnSpc>
              <a:spcBef>
                <a:spcPts val="0"/>
              </a:spcBef>
              <a:buNone/>
              <a:defRPr sz="4000" b="0" spc="-170" baseline="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내용</a:t>
            </a:r>
          </a:p>
        </p:txBody>
      </p:sp>
      <p:sp>
        <p:nvSpPr>
          <p:cNvPr id="15" name="텍스트 개체 틀 8"/>
          <p:cNvSpPr>
            <a:spLocks noGrp="1"/>
          </p:cNvSpPr>
          <p:nvPr>
            <p:ph type="body" sz="quarter" idx="14" hasCustomPrompt="1"/>
          </p:nvPr>
        </p:nvSpPr>
        <p:spPr>
          <a:xfrm>
            <a:off x="4320000" y="410400"/>
            <a:ext cx="5760000" cy="288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100" b="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제목 </a:t>
            </a:r>
          </a:p>
        </p:txBody>
      </p:sp>
      <p:cxnSp>
        <p:nvCxnSpPr>
          <p:cNvPr id="18" name="직선 연결선 17"/>
          <p:cNvCxnSpPr/>
          <p:nvPr userDrawn="1"/>
        </p:nvCxnSpPr>
        <p:spPr>
          <a:xfrm rot="5400000">
            <a:off x="-684000" y="3771937"/>
            <a:ext cx="7128000" cy="1588"/>
          </a:xfrm>
          <a:prstGeom prst="line">
            <a:avLst/>
          </a:prstGeom>
          <a:ln w="3175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 userDrawn="1"/>
        </p:nvCxnSpPr>
        <p:spPr>
          <a:xfrm rot="5400000">
            <a:off x="584361" y="3771937"/>
            <a:ext cx="7128000" cy="1588"/>
          </a:xfrm>
          <a:prstGeom prst="line">
            <a:avLst/>
          </a:prstGeom>
          <a:ln w="3175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텍스트 개체 틀 8"/>
          <p:cNvSpPr>
            <a:spLocks noGrp="1"/>
          </p:cNvSpPr>
          <p:nvPr>
            <p:ph type="body" sz="quarter" idx="15" hasCustomPrompt="1"/>
          </p:nvPr>
        </p:nvSpPr>
        <p:spPr>
          <a:xfrm>
            <a:off x="3060684" y="410400"/>
            <a:ext cx="1080000" cy="288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100" b="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제목 </a:t>
            </a:r>
          </a:p>
        </p:txBody>
      </p:sp>
      <p:sp>
        <p:nvSpPr>
          <p:cNvPr id="22" name="텍스트 개체 틀 8"/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9107608" y="4948945"/>
            <a:ext cx="2628000" cy="72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3850"/>
              </a:lnSpc>
              <a:spcBef>
                <a:spcPts val="0"/>
              </a:spcBef>
              <a:buNone/>
              <a:defRPr sz="3850" b="0" spc="-150">
                <a:solidFill>
                  <a:srgbClr val="D1D3D4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제목 </a:t>
            </a:r>
          </a:p>
        </p:txBody>
      </p:sp>
      <p:sp>
        <p:nvSpPr>
          <p:cNvPr id="24" name="타원 23"/>
          <p:cNvSpPr/>
          <p:nvPr userDrawn="1"/>
        </p:nvSpPr>
        <p:spPr>
          <a:xfrm>
            <a:off x="10224000" y="900000"/>
            <a:ext cx="180000" cy="180000"/>
          </a:xfrm>
          <a:prstGeom prst="ellipse">
            <a:avLst/>
          </a:prstGeom>
          <a:solidFill>
            <a:srgbClr val="745E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 userDrawn="1"/>
        </p:nvSpPr>
        <p:spPr>
          <a:xfrm>
            <a:off x="10224000" y="1620000"/>
            <a:ext cx="180000" cy="180000"/>
          </a:xfrm>
          <a:prstGeom prst="ellipse">
            <a:avLst/>
          </a:prstGeom>
          <a:solidFill>
            <a:srgbClr val="745E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8784000" y="4739400"/>
            <a:ext cx="1080000" cy="158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8"/>
          <p:cNvSpPr>
            <a:spLocks noGrp="1"/>
          </p:cNvSpPr>
          <p:nvPr>
            <p:ph type="body" sz="quarter" idx="12" hasCustomPrompt="1"/>
          </p:nvPr>
        </p:nvSpPr>
        <p:spPr>
          <a:xfrm>
            <a:off x="1098000" y="410400"/>
            <a:ext cx="2880000" cy="252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600"/>
              </a:lnSpc>
              <a:spcBef>
                <a:spcPts val="0"/>
              </a:spcBef>
              <a:buNone/>
              <a:defRPr sz="4000" b="0" spc="-170" baseline="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내용</a:t>
            </a:r>
          </a:p>
        </p:txBody>
      </p:sp>
      <p:sp>
        <p:nvSpPr>
          <p:cNvPr id="6" name="텍스트 개체 틀 8"/>
          <p:cNvSpPr>
            <a:spLocks noGrp="1"/>
          </p:cNvSpPr>
          <p:nvPr>
            <p:ph type="body" sz="quarter" idx="14" hasCustomPrompt="1"/>
          </p:nvPr>
        </p:nvSpPr>
        <p:spPr>
          <a:xfrm>
            <a:off x="4320000" y="410400"/>
            <a:ext cx="5760000" cy="54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100" b="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제목 </a:t>
            </a:r>
          </a:p>
        </p:txBody>
      </p:sp>
      <p:cxnSp>
        <p:nvCxnSpPr>
          <p:cNvPr id="7" name="직선 연결선 6"/>
          <p:cNvCxnSpPr/>
          <p:nvPr userDrawn="1"/>
        </p:nvCxnSpPr>
        <p:spPr>
          <a:xfrm rot="5400000">
            <a:off x="-684000" y="3771937"/>
            <a:ext cx="7128000" cy="1588"/>
          </a:xfrm>
          <a:prstGeom prst="line">
            <a:avLst/>
          </a:prstGeom>
          <a:ln w="3175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 rot="5400000">
            <a:off x="584361" y="3771937"/>
            <a:ext cx="7128000" cy="1588"/>
          </a:xfrm>
          <a:prstGeom prst="line">
            <a:avLst/>
          </a:prstGeom>
          <a:ln w="3175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8"/>
          <p:cNvSpPr>
            <a:spLocks noGrp="1"/>
          </p:cNvSpPr>
          <p:nvPr>
            <p:ph type="body" sz="quarter" idx="17" hasCustomPrompt="1"/>
          </p:nvPr>
        </p:nvSpPr>
        <p:spPr>
          <a:xfrm>
            <a:off x="4320000" y="864000"/>
            <a:ext cx="5940000" cy="2268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200" b="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pPr lvl="0"/>
            <a:r>
              <a:rPr lang="ko-KR" altLang="en-US" dirty="0"/>
              <a:t>제목 </a:t>
            </a:r>
          </a:p>
        </p:txBody>
      </p:sp>
      <p:sp>
        <p:nvSpPr>
          <p:cNvPr id="13" name="텍스트 개체 틀 8"/>
          <p:cNvSpPr>
            <a:spLocks noGrp="1"/>
          </p:cNvSpPr>
          <p:nvPr>
            <p:ph type="body" sz="quarter" idx="11" hasCustomPrompt="1"/>
          </p:nvPr>
        </p:nvSpPr>
        <p:spPr>
          <a:xfrm>
            <a:off x="123824" y="3714300"/>
            <a:ext cx="4486275" cy="2412000"/>
          </a:xfrm>
          <a:prstGeom prst="rect">
            <a:avLst/>
          </a:prstGeom>
        </p:spPr>
        <p:txBody>
          <a:bodyPr wrap="none" lIns="0" tIns="0" rIns="0" bIns="0"/>
          <a:lstStyle>
            <a:lvl1pPr marL="0" indent="0">
              <a:lnSpc>
                <a:spcPts val="18500"/>
              </a:lnSpc>
              <a:spcBef>
                <a:spcPts val="0"/>
              </a:spcBef>
              <a:buNone/>
              <a:defRPr sz="18500" b="0" spc="-150">
                <a:solidFill>
                  <a:srgbClr val="C6C8CA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en-US" altLang="ko-KR" dirty="0"/>
              <a:t>5</a:t>
            </a:r>
            <a:r>
              <a:rPr lang="ko-KR" altLang="en-US" dirty="0"/>
              <a:t> </a:t>
            </a:r>
          </a:p>
        </p:txBody>
      </p:sp>
      <p:sp>
        <p:nvSpPr>
          <p:cNvPr id="14" name="텍스트 개체 틀 8"/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9107608" y="4939200"/>
            <a:ext cx="2628000" cy="72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3850"/>
              </a:lnSpc>
              <a:spcBef>
                <a:spcPts val="0"/>
              </a:spcBef>
              <a:buNone/>
              <a:defRPr sz="3850" b="0" spc="-150">
                <a:solidFill>
                  <a:srgbClr val="D1D3D4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제목 </a:t>
            </a:r>
          </a:p>
        </p:txBody>
      </p:sp>
      <p:sp>
        <p:nvSpPr>
          <p:cNvPr id="15" name="타원 14"/>
          <p:cNvSpPr/>
          <p:nvPr userDrawn="1"/>
        </p:nvSpPr>
        <p:spPr>
          <a:xfrm>
            <a:off x="10224000" y="900000"/>
            <a:ext cx="180000" cy="180000"/>
          </a:xfrm>
          <a:prstGeom prst="ellipse">
            <a:avLst/>
          </a:prstGeom>
          <a:solidFill>
            <a:srgbClr val="745E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 userDrawn="1"/>
        </p:nvSpPr>
        <p:spPr>
          <a:xfrm>
            <a:off x="10224000" y="1620000"/>
            <a:ext cx="180000" cy="180000"/>
          </a:xfrm>
          <a:prstGeom prst="ellipse">
            <a:avLst/>
          </a:prstGeom>
          <a:solidFill>
            <a:srgbClr val="745E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 userDrawn="1"/>
        </p:nvCxnSpPr>
        <p:spPr>
          <a:xfrm>
            <a:off x="8784000" y="4739400"/>
            <a:ext cx="1080000" cy="158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 rot="5400000">
            <a:off x="-684000" y="3771937"/>
            <a:ext cx="7128000" cy="1588"/>
          </a:xfrm>
          <a:prstGeom prst="line">
            <a:avLst/>
          </a:prstGeom>
          <a:ln w="3175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 rot="5400000">
            <a:off x="584361" y="3771937"/>
            <a:ext cx="7128000" cy="1588"/>
          </a:xfrm>
          <a:prstGeom prst="line">
            <a:avLst/>
          </a:prstGeom>
          <a:ln w="3175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/>
          <p:cNvSpPr/>
          <p:nvPr userDrawn="1"/>
        </p:nvSpPr>
        <p:spPr>
          <a:xfrm>
            <a:off x="10224000" y="900000"/>
            <a:ext cx="180000" cy="180000"/>
          </a:xfrm>
          <a:prstGeom prst="ellipse">
            <a:avLst/>
          </a:prstGeom>
          <a:solidFill>
            <a:srgbClr val="745E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/>
          <p:cNvSpPr/>
          <p:nvPr userDrawn="1"/>
        </p:nvSpPr>
        <p:spPr>
          <a:xfrm>
            <a:off x="10224000" y="1620000"/>
            <a:ext cx="180000" cy="180000"/>
          </a:xfrm>
          <a:prstGeom prst="ellipse">
            <a:avLst/>
          </a:prstGeom>
          <a:solidFill>
            <a:srgbClr val="745E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텍스트 개체 틀 8"/>
          <p:cNvSpPr>
            <a:spLocks noGrp="1"/>
          </p:cNvSpPr>
          <p:nvPr>
            <p:ph type="body" sz="quarter" idx="12" hasCustomPrompt="1"/>
          </p:nvPr>
        </p:nvSpPr>
        <p:spPr>
          <a:xfrm>
            <a:off x="1098000" y="410400"/>
            <a:ext cx="2880000" cy="252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4600"/>
              </a:lnSpc>
              <a:spcBef>
                <a:spcPts val="0"/>
              </a:spcBef>
              <a:buNone/>
              <a:defRPr sz="4000" b="0" spc="-170" baseline="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내용</a:t>
            </a:r>
          </a:p>
        </p:txBody>
      </p:sp>
      <p:sp>
        <p:nvSpPr>
          <p:cNvPr id="27" name="텍스트 개체 틀 8"/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9107608" y="4939200"/>
            <a:ext cx="2628000" cy="72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3850"/>
              </a:lnSpc>
              <a:spcBef>
                <a:spcPts val="0"/>
              </a:spcBef>
              <a:buNone/>
              <a:defRPr sz="3850" b="0" spc="-150">
                <a:solidFill>
                  <a:srgbClr val="D1D3D4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제목 </a:t>
            </a:r>
          </a:p>
        </p:txBody>
      </p:sp>
      <p:sp>
        <p:nvSpPr>
          <p:cNvPr id="30" name="텍스트 개체 틀 8"/>
          <p:cNvSpPr>
            <a:spLocks noGrp="1"/>
          </p:cNvSpPr>
          <p:nvPr>
            <p:ph type="body" sz="quarter" idx="11" hasCustomPrompt="1"/>
          </p:nvPr>
        </p:nvSpPr>
        <p:spPr>
          <a:xfrm>
            <a:off x="123824" y="3714300"/>
            <a:ext cx="4486275" cy="2412000"/>
          </a:xfrm>
          <a:prstGeom prst="rect">
            <a:avLst/>
          </a:prstGeom>
        </p:spPr>
        <p:txBody>
          <a:bodyPr wrap="none" lIns="0" tIns="0" rIns="0" bIns="0"/>
          <a:lstStyle>
            <a:lvl1pPr marL="0" indent="0">
              <a:lnSpc>
                <a:spcPts val="18500"/>
              </a:lnSpc>
              <a:spcBef>
                <a:spcPts val="0"/>
              </a:spcBef>
              <a:buNone/>
              <a:defRPr sz="18500" b="0" spc="-150">
                <a:solidFill>
                  <a:srgbClr val="C6C8CA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en-US" altLang="ko-KR" dirty="0"/>
              <a:t>5</a:t>
            </a:r>
            <a:r>
              <a:rPr lang="ko-KR" altLang="en-US" dirty="0"/>
              <a:t> </a:t>
            </a:r>
          </a:p>
        </p:txBody>
      </p:sp>
      <p:sp>
        <p:nvSpPr>
          <p:cNvPr id="31" name="텍스트 개체 틀 8"/>
          <p:cNvSpPr>
            <a:spLocks noGrp="1"/>
          </p:cNvSpPr>
          <p:nvPr>
            <p:ph type="body" sz="quarter" idx="14" hasCustomPrompt="1"/>
          </p:nvPr>
        </p:nvSpPr>
        <p:spPr>
          <a:xfrm>
            <a:off x="4320000" y="410400"/>
            <a:ext cx="5760000" cy="54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100" b="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pPr lvl="0"/>
            <a:r>
              <a:rPr lang="ko-KR" altLang="en-US" dirty="0"/>
              <a:t>제목 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52" r:id="rId4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p03_경과보고서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8" y="10542"/>
            <a:ext cx="10692384" cy="7559040"/>
          </a:xfrm>
          <a:prstGeom prst="rect">
            <a:avLst/>
          </a:prstGeom>
        </p:spPr>
      </p:pic>
      <p:sp>
        <p:nvSpPr>
          <p:cNvPr id="15" name="텍스트 개체 틀 3"/>
          <p:cNvSpPr txBox="1">
            <a:spLocks/>
          </p:cNvSpPr>
          <p:nvPr/>
        </p:nvSpPr>
        <p:spPr>
          <a:xfrm>
            <a:off x="2439494" y="382733"/>
            <a:ext cx="7944340" cy="1196980"/>
          </a:xfrm>
          <a:prstGeom prst="rect">
            <a:avLst/>
          </a:prstGeom>
        </p:spPr>
        <p:txBody>
          <a:bodyPr lIns="0" tIns="0" rIns="0" bIns="0"/>
          <a:lstStyle/>
          <a:p>
            <a:pPr marL="0" marR="0" lvl="0" indent="0" algn="l" defTabSz="1043056" rtl="0" eaLnBrk="1" fontAlgn="auto" latinLnBrk="1" hangingPunct="1">
              <a:lnSpc>
                <a:spcPts val="4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명조" pitchFamily="18" charset="-127"/>
                <a:ea typeface="나눔명조" pitchFamily="18" charset="-127"/>
                <a:cs typeface="+mn-cs"/>
              </a:rPr>
              <a:t>서울시 대중교통 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명조" pitchFamily="18" charset="-127"/>
              <a:ea typeface="나눔명조" pitchFamily="18" charset="-127"/>
              <a:cs typeface="+mn-cs"/>
            </a:endParaRPr>
          </a:p>
          <a:p>
            <a:pPr marL="0" marR="0" lvl="0" indent="0" algn="l" defTabSz="1043056" rtl="0" eaLnBrk="1" fontAlgn="auto" latinLnBrk="1" hangingPunct="1">
              <a:lnSpc>
                <a:spcPts val="4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ko-KR" sz="4000" dirty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                </a:t>
            </a: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명조" pitchFamily="18" charset="-127"/>
                <a:ea typeface="나눔명조" pitchFamily="18" charset="-127"/>
                <a:cs typeface="+mn-cs"/>
              </a:rPr>
              <a:t>이용경향 분석 및 시각화</a:t>
            </a:r>
          </a:p>
        </p:txBody>
      </p:sp>
      <p:sp>
        <p:nvSpPr>
          <p:cNvPr id="16" name="텍스트 개체 틀 4"/>
          <p:cNvSpPr txBox="1">
            <a:spLocks/>
          </p:cNvSpPr>
          <p:nvPr/>
        </p:nvSpPr>
        <p:spPr>
          <a:xfrm>
            <a:off x="5346700" y="6848857"/>
            <a:ext cx="5037134" cy="442286"/>
          </a:xfrm>
          <a:prstGeom prst="rect">
            <a:avLst/>
          </a:prstGeom>
        </p:spPr>
        <p:txBody>
          <a:bodyPr lIns="0" tIns="0" rIns="0" bIns="0"/>
          <a:lstStyle/>
          <a:p>
            <a:pPr marL="0" marR="0" lvl="0" indent="0" algn="l" defTabSz="1043056" rtl="0" eaLnBrk="1" fontAlgn="auto" latinLnBrk="1" hangingPunct="1">
              <a:lnSpc>
                <a:spcPts val="2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ko-KR" altLang="en-US" sz="4000" dirty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김정균</a:t>
            </a:r>
            <a:r>
              <a:rPr lang="en-US" altLang="ko-KR" sz="4000" dirty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, </a:t>
            </a:r>
            <a:r>
              <a:rPr lang="ko-KR" altLang="en-US" sz="4000" dirty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김태연</a:t>
            </a:r>
            <a:r>
              <a:rPr lang="en-US" altLang="ko-KR" sz="4000" dirty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, </a:t>
            </a:r>
            <a:r>
              <a:rPr lang="ko-KR" altLang="en-US" sz="4000" dirty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신경식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명조" pitchFamily="18" charset="-127"/>
              <a:ea typeface="나눔명조" pitchFamily="18" charset="-127"/>
              <a:cs typeface="+mn-cs"/>
            </a:endParaRPr>
          </a:p>
        </p:txBody>
      </p:sp>
      <p:sp>
        <p:nvSpPr>
          <p:cNvPr id="17" name="텍스트 개체 틀 5"/>
          <p:cNvSpPr txBox="1">
            <a:spLocks/>
          </p:cNvSpPr>
          <p:nvPr/>
        </p:nvSpPr>
        <p:spPr>
          <a:xfrm>
            <a:off x="54000" y="1702489"/>
            <a:ext cx="7200000" cy="4471491"/>
          </a:xfrm>
          <a:prstGeom prst="rect">
            <a:avLst/>
          </a:prstGeom>
        </p:spPr>
        <p:txBody>
          <a:bodyPr lIns="0" tIns="0" rIns="0" bIns="0"/>
          <a:lstStyle/>
          <a:p>
            <a:pPr marL="0" marR="0" lvl="0" indent="0" algn="l" defTabSz="1043056" rtl="0" eaLnBrk="1" fontAlgn="auto" latinLnBrk="1" hangingPunct="1">
              <a:lnSpc>
                <a:spcPts val="18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18500" b="0" i="0" u="none" strike="noStrike" kern="1200" cap="none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명조" pitchFamily="18" charset="-127"/>
                <a:ea typeface="나눔명조" pitchFamily="18" charset="-127"/>
                <a:cs typeface="+mn-cs"/>
              </a:rPr>
              <a:t>BIG</a:t>
            </a:r>
            <a:r>
              <a:rPr kumimoji="0" lang="ko-KR" altLang="en-US" sz="18500" b="0" i="0" u="none" strike="noStrike" kern="1200" cap="none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명조" pitchFamily="18" charset="-127"/>
                <a:ea typeface="나눔명조" pitchFamily="18" charset="-127"/>
                <a:cs typeface="+mn-cs"/>
              </a:rPr>
              <a:t> </a:t>
            </a:r>
            <a:r>
              <a:rPr kumimoji="0" lang="en-US" altLang="ko-KR" sz="18500" b="0" i="0" u="none" strike="noStrike" kern="1200" cap="none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명조" pitchFamily="18" charset="-127"/>
                <a:ea typeface="나눔명조" pitchFamily="18" charset="-127"/>
                <a:cs typeface="+mn-cs"/>
              </a:rPr>
              <a:t>DATA</a:t>
            </a:r>
            <a:endParaRPr kumimoji="0" lang="ko-KR" altLang="en-US" sz="18500" b="0" i="0" u="none" strike="noStrike" kern="1200" cap="none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명조" pitchFamily="18" charset="-127"/>
              <a:ea typeface="나눔명조" pitchFamily="18" charset="-127"/>
              <a:cs typeface="+mn-cs"/>
            </a:endParaRPr>
          </a:p>
        </p:txBody>
      </p:sp>
      <p:sp>
        <p:nvSpPr>
          <p:cNvPr id="12" name="텍스트 개체 틀 5">
            <a:extLst>
              <a:ext uri="{FF2B5EF4-FFF2-40B4-BE49-F238E27FC236}">
                <a16:creationId xmlns:a16="http://schemas.microsoft.com/office/drawing/2014/main" id="{C60CB4A0-1BB6-47E4-9C62-668A010F54C4}"/>
              </a:ext>
            </a:extLst>
          </p:cNvPr>
          <p:cNvSpPr txBox="1">
            <a:spLocks/>
          </p:cNvSpPr>
          <p:nvPr/>
        </p:nvSpPr>
        <p:spPr>
          <a:xfrm>
            <a:off x="4374000" y="2819651"/>
            <a:ext cx="3279528" cy="838204"/>
          </a:xfrm>
          <a:prstGeom prst="rect">
            <a:avLst/>
          </a:prstGeom>
        </p:spPr>
        <p:txBody>
          <a:bodyPr lIns="0" tIns="0" rIns="0" bIns="0"/>
          <a:lstStyle/>
          <a:p>
            <a:pPr marL="0" marR="0" lvl="0" indent="0" algn="l" defTabSz="1043056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6600" b="0" i="0" u="none" strike="noStrike" kern="1200" cap="none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명조" pitchFamily="18" charset="-127"/>
                <a:ea typeface="나눔명조" pitchFamily="18" charset="-127"/>
                <a:cs typeface="+mn-cs"/>
              </a:rPr>
              <a:t>Analysis</a:t>
            </a:r>
            <a:endParaRPr kumimoji="0" lang="ko-KR" altLang="en-US" sz="6600" b="0" i="0" u="none" strike="noStrike" kern="1200" cap="none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명조" pitchFamily="18" charset="-127"/>
              <a:ea typeface="나눔명조" pitchFamily="18" charset="-127"/>
              <a:cs typeface="+mn-cs"/>
            </a:endParaRPr>
          </a:p>
        </p:txBody>
      </p:sp>
      <p:sp>
        <p:nvSpPr>
          <p:cNvPr id="13" name="텍스트 개체 틀 5">
            <a:extLst>
              <a:ext uri="{FF2B5EF4-FFF2-40B4-BE49-F238E27FC236}">
                <a16:creationId xmlns:a16="http://schemas.microsoft.com/office/drawing/2014/main" id="{2B20B2D9-CDFE-4EBF-ADA6-58D0FA5A30E7}"/>
              </a:ext>
            </a:extLst>
          </p:cNvPr>
          <p:cNvSpPr txBox="1">
            <a:spLocks/>
          </p:cNvSpPr>
          <p:nvPr/>
        </p:nvSpPr>
        <p:spPr>
          <a:xfrm>
            <a:off x="6726354" y="4523946"/>
            <a:ext cx="3657480" cy="838204"/>
          </a:xfrm>
          <a:prstGeom prst="rect">
            <a:avLst/>
          </a:prstGeom>
        </p:spPr>
        <p:txBody>
          <a:bodyPr lIns="0" tIns="0" rIns="0" bIns="0"/>
          <a:lstStyle/>
          <a:p>
            <a:pPr marL="0" marR="0" lvl="0" indent="0" algn="l" defTabSz="1043056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4800" b="0" i="0" u="none" strike="noStrike" kern="1200" cap="none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명조" pitchFamily="18" charset="-127"/>
                <a:ea typeface="나눔명조" pitchFamily="18" charset="-127"/>
                <a:cs typeface="+mn-cs"/>
              </a:rPr>
              <a:t>Visualization</a:t>
            </a:r>
            <a:endParaRPr kumimoji="0" lang="ko-KR" altLang="en-US" sz="4800" b="0" i="0" u="none" strike="noStrike" kern="1200" cap="none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명조" pitchFamily="18" charset="-127"/>
              <a:ea typeface="나눔명조" pitchFamily="18" charset="-127"/>
              <a:cs typeface="+mn-cs"/>
            </a:endParaRPr>
          </a:p>
        </p:txBody>
      </p:sp>
      <p:sp>
        <p:nvSpPr>
          <p:cNvPr id="14" name="텍스트 개체 틀 5">
            <a:extLst>
              <a:ext uri="{FF2B5EF4-FFF2-40B4-BE49-F238E27FC236}">
                <a16:creationId xmlns:a16="http://schemas.microsoft.com/office/drawing/2014/main" id="{A7C4A95D-433A-4B55-B6B9-625942B98005}"/>
              </a:ext>
            </a:extLst>
          </p:cNvPr>
          <p:cNvSpPr txBox="1">
            <a:spLocks/>
          </p:cNvSpPr>
          <p:nvPr/>
        </p:nvSpPr>
        <p:spPr>
          <a:xfrm>
            <a:off x="6782622" y="3780631"/>
            <a:ext cx="671142" cy="635921"/>
          </a:xfrm>
          <a:prstGeom prst="rect">
            <a:avLst/>
          </a:prstGeom>
        </p:spPr>
        <p:txBody>
          <a:bodyPr lIns="0" tIns="0" rIns="0" bIns="0"/>
          <a:lstStyle/>
          <a:p>
            <a:pPr marL="0" marR="0" lvl="0" indent="0" algn="l" defTabSz="1043056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ko-KR" sz="4400" b="0" i="0" u="none" strike="noStrike" kern="1200" cap="none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명조" pitchFamily="18" charset="-127"/>
                <a:ea typeface="나눔명조" pitchFamily="18" charset="-127"/>
                <a:cs typeface="+mn-cs"/>
              </a:rPr>
              <a:t>&amp;</a:t>
            </a:r>
            <a:endParaRPr kumimoji="0" lang="ko-KR" altLang="en-US" sz="4400" b="0" i="0" u="none" strike="noStrike" kern="1200" cap="none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명조" pitchFamily="18" charset="-127"/>
              <a:ea typeface="나눔명조" pitchFamily="18" charset="-127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7620750" cy="804038"/>
          </a:xfrm>
        </p:spPr>
        <p:txBody>
          <a:bodyPr/>
          <a:lstStyle/>
          <a:p>
            <a:r>
              <a:rPr lang="en-US" altLang="ko-KR" spc="0" dirty="0"/>
              <a:t>Data Set</a:t>
            </a:r>
            <a:r>
              <a:rPr lang="ko-KR" altLang="en-US" spc="0" dirty="0"/>
              <a:t>을 이용하여 구해준 </a:t>
            </a:r>
            <a:r>
              <a:rPr lang="en-US" altLang="ko-KR" spc="0" dirty="0"/>
              <a:t>Data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2-6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5F93913C-FF7F-4E45-B7C7-F49F0E1750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6834" y="1837017"/>
            <a:ext cx="6989625" cy="403263"/>
          </a:xfrm>
        </p:spPr>
        <p:txBody>
          <a:bodyPr anchor="ctr"/>
          <a:lstStyle/>
          <a:p>
            <a:r>
              <a:rPr lang="ko-KR" altLang="en-US" spc="0" dirty="0"/>
              <a:t>시간</a:t>
            </a:r>
            <a:r>
              <a:rPr lang="en-US" altLang="ko-KR" spc="0" dirty="0"/>
              <a:t>/</a:t>
            </a:r>
            <a:r>
              <a:rPr lang="ko-KR" altLang="en-US" spc="0" dirty="0"/>
              <a:t>지역구별 지하철 승</a:t>
            </a:r>
            <a:r>
              <a:rPr lang="en-US" altLang="ko-KR" spc="0" dirty="0"/>
              <a:t>·</a:t>
            </a:r>
            <a:r>
              <a:rPr lang="ko-KR" altLang="en-US" spc="0" dirty="0"/>
              <a:t>하차 인원</a:t>
            </a:r>
            <a:endParaRPr lang="en-US" altLang="ko-KR" spc="0" dirty="0"/>
          </a:p>
        </p:txBody>
      </p:sp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6A39411E-9243-4D0B-A152-D56E2AD0DED2}"/>
              </a:ext>
            </a:extLst>
          </p:cNvPr>
          <p:cNvSpPr txBox="1">
            <a:spLocks/>
          </p:cNvSpPr>
          <p:nvPr/>
        </p:nvSpPr>
        <p:spPr>
          <a:xfrm>
            <a:off x="0" y="2704387"/>
            <a:ext cx="10693400" cy="275768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400" spc="0" dirty="0"/>
              <a:t>지하철 </a:t>
            </a:r>
            <a:r>
              <a:rPr lang="ko-KR" altLang="en-US" sz="2400" spc="0" dirty="0" err="1"/>
              <a:t>호선별</a:t>
            </a:r>
            <a:r>
              <a:rPr lang="en-US" altLang="ko-KR" sz="2400" spc="0" dirty="0"/>
              <a:t>/</a:t>
            </a:r>
            <a:r>
              <a:rPr lang="ko-KR" altLang="en-US" sz="2400" spc="0" dirty="0" err="1"/>
              <a:t>역별</a:t>
            </a:r>
            <a:r>
              <a:rPr lang="en-US" altLang="ko-KR" sz="2400" spc="0" dirty="0"/>
              <a:t>/</a:t>
            </a:r>
            <a:r>
              <a:rPr lang="ko-KR" altLang="en-US" sz="2400" spc="0" dirty="0"/>
              <a:t>시간별 승</a:t>
            </a:r>
            <a:r>
              <a:rPr lang="en-US" altLang="ko-KR" sz="2400" spc="0" dirty="0"/>
              <a:t>·</a:t>
            </a:r>
            <a:r>
              <a:rPr lang="ko-KR" altLang="en-US" sz="2400" spc="0" dirty="0"/>
              <a:t>하차 인원 정보에서 역을 지역구별로 분류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↓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시간</a:t>
            </a:r>
            <a:r>
              <a:rPr lang="en-US" altLang="ko-KR" sz="2400" spc="0" dirty="0"/>
              <a:t>/</a:t>
            </a:r>
            <a:r>
              <a:rPr lang="ko-KR" altLang="en-US" sz="2400" spc="0" dirty="0"/>
              <a:t>지역구별 승</a:t>
            </a:r>
            <a:r>
              <a:rPr lang="en-US" altLang="ko-KR" sz="2400" spc="0" dirty="0"/>
              <a:t>·</a:t>
            </a:r>
            <a:r>
              <a:rPr lang="ko-KR" altLang="en-US" sz="2400" spc="0" dirty="0"/>
              <a:t>하차 인원 도출</a:t>
            </a:r>
            <a:endParaRPr lang="en-US" altLang="ko-KR" sz="2400" spc="0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D9565AA-3567-4C79-A5F3-094AD97A9BBD}"/>
              </a:ext>
            </a:extLst>
          </p:cNvPr>
          <p:cNvCxnSpPr>
            <a:cxnSpLocks/>
          </p:cNvCxnSpPr>
          <p:nvPr/>
        </p:nvCxnSpPr>
        <p:spPr>
          <a:xfrm>
            <a:off x="409490" y="1875770"/>
            <a:ext cx="0" cy="36451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0673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9663862" cy="804038"/>
          </a:xfrm>
        </p:spPr>
        <p:txBody>
          <a:bodyPr/>
          <a:lstStyle/>
          <a:p>
            <a:r>
              <a:rPr lang="ko-KR" altLang="en-US" spc="0" dirty="0"/>
              <a:t>상관관계</a:t>
            </a:r>
            <a:r>
              <a:rPr lang="en-US" altLang="ko-KR" spc="0" dirty="0"/>
              <a:t>/</a:t>
            </a:r>
            <a:r>
              <a:rPr lang="ko-KR" altLang="en-US" spc="0" dirty="0"/>
              <a:t>연관 </a:t>
            </a:r>
            <a:r>
              <a:rPr lang="en-US" altLang="ko-KR" spc="0" dirty="0"/>
              <a:t>Data</a:t>
            </a:r>
            <a:r>
              <a:rPr lang="ko-KR" altLang="en-US" spc="0" dirty="0"/>
              <a:t>와 상관관계</a:t>
            </a:r>
            <a:endParaRPr lang="en-US" altLang="ko-KR" spc="0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3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텍스트 개체 틀 12">
            <a:extLst>
              <a:ext uri="{FF2B5EF4-FFF2-40B4-BE49-F238E27FC236}">
                <a16:creationId xmlns:a16="http://schemas.microsoft.com/office/drawing/2014/main" id="{12971CBA-4DE4-4719-AB4E-6959C77CC4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37984" y="1878540"/>
            <a:ext cx="4155050" cy="1412682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altLang="ko-KR" sz="1800" spc="0" dirty="0"/>
              <a:t>&lt;</a:t>
            </a:r>
            <a:r>
              <a:rPr lang="ko-KR" altLang="en-US" sz="1800" spc="0" dirty="0"/>
              <a:t>상관관계계수</a:t>
            </a:r>
            <a:r>
              <a:rPr lang="en-US" altLang="ko-KR" sz="1800" spc="0" dirty="0"/>
              <a:t>&gt;</a:t>
            </a:r>
          </a:p>
          <a:p>
            <a:pPr>
              <a:lnSpc>
                <a:spcPct val="100000"/>
              </a:lnSpc>
            </a:pPr>
            <a:r>
              <a:rPr lang="en-US" altLang="ko-KR" sz="1800" spc="0" dirty="0"/>
              <a:t>±0.9</a:t>
            </a:r>
            <a:r>
              <a:rPr lang="ko-KR" altLang="en-US" sz="1800" spc="0" dirty="0"/>
              <a:t>이상 </a:t>
            </a:r>
            <a:r>
              <a:rPr lang="en-US" altLang="ko-KR" sz="1800" spc="0" dirty="0"/>
              <a:t>: </a:t>
            </a:r>
            <a:r>
              <a:rPr lang="ko-KR" altLang="en-US" sz="1800" spc="0" dirty="0"/>
              <a:t>매우 높은 상관관계</a:t>
            </a:r>
            <a:endParaRPr lang="en-US" altLang="ko-KR" sz="1800" spc="0" dirty="0"/>
          </a:p>
          <a:p>
            <a:pPr>
              <a:lnSpc>
                <a:spcPct val="100000"/>
              </a:lnSpc>
            </a:pPr>
            <a:r>
              <a:rPr lang="en-US" altLang="ko-KR" sz="1800" spc="0" dirty="0"/>
              <a:t>±0.7</a:t>
            </a:r>
            <a:r>
              <a:rPr lang="ko-KR" altLang="en-US" sz="1800" spc="0" dirty="0"/>
              <a:t>이상 </a:t>
            </a:r>
            <a:r>
              <a:rPr lang="en-US" altLang="ko-KR" sz="1800" spc="0" dirty="0"/>
              <a:t>±0.9</a:t>
            </a:r>
            <a:r>
              <a:rPr lang="ko-KR" altLang="en-US" sz="1800" spc="0" dirty="0"/>
              <a:t>미만 </a:t>
            </a:r>
            <a:r>
              <a:rPr lang="en-US" altLang="ko-KR" sz="1800" spc="0" dirty="0"/>
              <a:t>: </a:t>
            </a:r>
            <a:r>
              <a:rPr lang="ko-KR" altLang="en-US" sz="1800" spc="0" dirty="0"/>
              <a:t>높은 상관관계</a:t>
            </a:r>
            <a:endParaRPr lang="en-US" altLang="ko-KR" sz="1800" spc="0" dirty="0"/>
          </a:p>
          <a:p>
            <a:pPr>
              <a:lnSpc>
                <a:spcPct val="100000"/>
              </a:lnSpc>
            </a:pPr>
            <a:r>
              <a:rPr lang="en-US" altLang="ko-KR" sz="1800" spc="0" dirty="0"/>
              <a:t>±0.4</a:t>
            </a:r>
            <a:r>
              <a:rPr lang="ko-KR" altLang="en-US" sz="1800" spc="0" dirty="0"/>
              <a:t>이상 </a:t>
            </a:r>
            <a:r>
              <a:rPr lang="en-US" altLang="ko-KR" sz="1800" spc="0" dirty="0"/>
              <a:t>±0.7</a:t>
            </a:r>
            <a:r>
              <a:rPr lang="ko-KR" altLang="en-US" sz="1800" spc="0" dirty="0"/>
              <a:t>미만 </a:t>
            </a:r>
            <a:r>
              <a:rPr lang="en-US" altLang="ko-KR" sz="1800" spc="0" dirty="0"/>
              <a:t>: </a:t>
            </a:r>
            <a:r>
              <a:rPr lang="ko-KR" altLang="en-US" sz="1800" spc="0" dirty="0"/>
              <a:t>다소 높은 상관관계</a:t>
            </a:r>
            <a:endParaRPr lang="en-US" altLang="ko-KR" sz="1800" spc="0" dirty="0"/>
          </a:p>
          <a:p>
            <a:pPr>
              <a:lnSpc>
                <a:spcPct val="100000"/>
              </a:lnSpc>
            </a:pPr>
            <a:r>
              <a:rPr lang="en-US" altLang="ko-KR" sz="1800" spc="0" dirty="0"/>
              <a:t>±0.2</a:t>
            </a:r>
            <a:r>
              <a:rPr lang="ko-KR" altLang="en-US" sz="1800" spc="0" dirty="0"/>
              <a:t>이상 </a:t>
            </a:r>
            <a:r>
              <a:rPr lang="en-US" altLang="ko-KR" sz="1800" spc="0" dirty="0"/>
              <a:t>±0.4</a:t>
            </a:r>
            <a:r>
              <a:rPr lang="ko-KR" altLang="en-US" sz="1800" spc="0" dirty="0"/>
              <a:t>미만 </a:t>
            </a:r>
            <a:r>
              <a:rPr lang="en-US" altLang="ko-KR" sz="1800" spc="0" dirty="0"/>
              <a:t>: </a:t>
            </a:r>
            <a:r>
              <a:rPr lang="ko-KR" altLang="en-US" sz="1800" spc="0" dirty="0"/>
              <a:t>낮은 상관관계</a:t>
            </a:r>
            <a:endParaRPr lang="en-US" altLang="ko-KR" sz="1800" spc="0" dirty="0"/>
          </a:p>
          <a:p>
            <a:pPr>
              <a:lnSpc>
                <a:spcPct val="100000"/>
              </a:lnSpc>
            </a:pPr>
            <a:r>
              <a:rPr lang="en-US" altLang="ko-KR" sz="1800" spc="0" dirty="0"/>
              <a:t>±0.2 </a:t>
            </a:r>
            <a:r>
              <a:rPr lang="ko-KR" altLang="en-US" sz="1800" spc="0" dirty="0"/>
              <a:t>미만 </a:t>
            </a:r>
            <a:r>
              <a:rPr lang="en-US" altLang="ko-KR" sz="1800" spc="0" dirty="0"/>
              <a:t>: </a:t>
            </a:r>
            <a:r>
              <a:rPr lang="ko-KR" altLang="en-US" sz="1800" spc="0" dirty="0"/>
              <a:t>상관관계가 거의 없음</a:t>
            </a:r>
            <a:endParaRPr lang="en-US" altLang="ko-KR" sz="1800" spc="0" dirty="0"/>
          </a:p>
          <a:p>
            <a:pPr>
              <a:lnSpc>
                <a:spcPct val="100000"/>
              </a:lnSpc>
            </a:pPr>
            <a:endParaRPr lang="ko-KR" altLang="en-US" sz="1800" spc="0" dirty="0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0FC93A63-45D7-417C-A633-B3A36FD385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89"/>
          <a:stretch/>
        </p:blipFill>
        <p:spPr>
          <a:xfrm>
            <a:off x="2811253" y="4215876"/>
            <a:ext cx="5070893" cy="168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96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9663862" cy="804038"/>
          </a:xfrm>
        </p:spPr>
        <p:txBody>
          <a:bodyPr/>
          <a:lstStyle/>
          <a:p>
            <a:r>
              <a:rPr lang="ko-KR" altLang="en-US" spc="0" dirty="0"/>
              <a:t>상관관계</a:t>
            </a:r>
            <a:r>
              <a:rPr lang="en-US" altLang="ko-KR" spc="0" dirty="0"/>
              <a:t>/</a:t>
            </a:r>
            <a:r>
              <a:rPr lang="ko-KR" altLang="en-US" spc="0" dirty="0"/>
              <a:t>연관 </a:t>
            </a:r>
            <a:r>
              <a:rPr lang="en-US" altLang="ko-KR" spc="0" dirty="0"/>
              <a:t>Data</a:t>
            </a:r>
            <a:r>
              <a:rPr lang="ko-KR" altLang="en-US" spc="0" dirty="0"/>
              <a:t>와 상관관계</a:t>
            </a:r>
            <a:r>
              <a:rPr lang="en-US" altLang="ko-KR" spc="0" dirty="0"/>
              <a:t>-Bus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3-1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F6BC1014-43F2-40DB-B0B2-02B931D9CA29}"/>
              </a:ext>
            </a:extLst>
          </p:cNvPr>
          <p:cNvSpPr/>
          <p:nvPr/>
        </p:nvSpPr>
        <p:spPr>
          <a:xfrm>
            <a:off x="1795446" y="3024677"/>
            <a:ext cx="1620000" cy="1620000"/>
          </a:xfrm>
          <a:prstGeom prst="ellipse">
            <a:avLst/>
          </a:prstGeom>
          <a:solidFill>
            <a:srgbClr val="00AA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구별</a:t>
            </a:r>
            <a:endParaRPr lang="en-US" altLang="ko-KR" dirty="0"/>
          </a:p>
          <a:p>
            <a:pPr algn="ctr"/>
            <a:r>
              <a:rPr lang="ko-KR" altLang="en-US" dirty="0" err="1"/>
              <a:t>세대수</a:t>
            </a:r>
            <a:r>
              <a:rPr lang="ko-KR" altLang="en-US" dirty="0"/>
              <a:t> 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2C96B12-D422-4867-85B2-7A8D71E376DD}"/>
              </a:ext>
            </a:extLst>
          </p:cNvPr>
          <p:cNvSpPr/>
          <p:nvPr/>
        </p:nvSpPr>
        <p:spPr>
          <a:xfrm>
            <a:off x="5936515" y="5620845"/>
            <a:ext cx="1866853" cy="1866853"/>
          </a:xfrm>
          <a:prstGeom prst="ellipse">
            <a:avLst/>
          </a:prstGeom>
          <a:solidFill>
            <a:srgbClr val="00AA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구별</a:t>
            </a:r>
            <a:endParaRPr lang="en-US" altLang="ko-KR" dirty="0"/>
          </a:p>
          <a:p>
            <a:pPr algn="ctr"/>
            <a:r>
              <a:rPr lang="ko-KR" altLang="en-US" dirty="0"/>
              <a:t>통학</a:t>
            </a:r>
            <a:r>
              <a:rPr lang="en-US" altLang="ko-KR" dirty="0"/>
              <a:t>·</a:t>
            </a:r>
            <a:r>
              <a:rPr lang="ko-KR" altLang="en-US" dirty="0"/>
              <a:t>통근 인원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561B90BC-38D9-4ABA-A5B0-3C7E2272ABC6}"/>
              </a:ext>
            </a:extLst>
          </p:cNvPr>
          <p:cNvSpPr/>
          <p:nvPr/>
        </p:nvSpPr>
        <p:spPr>
          <a:xfrm>
            <a:off x="4337404" y="1398648"/>
            <a:ext cx="1913577" cy="1913577"/>
          </a:xfrm>
          <a:prstGeom prst="ellipse">
            <a:avLst/>
          </a:prstGeom>
          <a:solidFill>
            <a:srgbClr val="00AA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구별 버스</a:t>
            </a:r>
            <a:endParaRPr lang="en-US" altLang="ko-KR" dirty="0"/>
          </a:p>
          <a:p>
            <a:pPr algn="ctr"/>
            <a:r>
              <a:rPr lang="ko-KR" altLang="en-US" dirty="0"/>
              <a:t>혼잡도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8123A624-086D-4B28-A74A-6E242770519D}"/>
              </a:ext>
            </a:extLst>
          </p:cNvPr>
          <p:cNvSpPr/>
          <p:nvPr/>
        </p:nvSpPr>
        <p:spPr>
          <a:xfrm>
            <a:off x="7277954" y="3024677"/>
            <a:ext cx="1620000" cy="1620000"/>
          </a:xfrm>
          <a:prstGeom prst="ellipse">
            <a:avLst/>
          </a:prstGeom>
          <a:solidFill>
            <a:srgbClr val="00AA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구별</a:t>
            </a:r>
            <a:endParaRPr lang="en-US" altLang="ko-KR" dirty="0"/>
          </a:p>
          <a:p>
            <a:pPr algn="ctr"/>
            <a:r>
              <a:rPr lang="ko-KR" altLang="en-US" dirty="0"/>
              <a:t>승</a:t>
            </a:r>
            <a:r>
              <a:rPr lang="en-US" altLang="ko-KR" dirty="0"/>
              <a:t>·</a:t>
            </a:r>
            <a:r>
              <a:rPr lang="ko-KR" altLang="en-US" dirty="0"/>
              <a:t>하차 인원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A1311ABF-61F0-4326-B97F-063395451E69}"/>
              </a:ext>
            </a:extLst>
          </p:cNvPr>
          <p:cNvSpPr/>
          <p:nvPr/>
        </p:nvSpPr>
        <p:spPr>
          <a:xfrm>
            <a:off x="2175007" y="5268545"/>
            <a:ext cx="2361692" cy="2219153"/>
          </a:xfrm>
          <a:prstGeom prst="ellipse">
            <a:avLst/>
          </a:prstGeom>
          <a:solidFill>
            <a:srgbClr val="00AA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구별</a:t>
            </a:r>
            <a:endParaRPr lang="en-US" altLang="ko-KR" dirty="0"/>
          </a:p>
          <a:p>
            <a:pPr algn="ctr"/>
            <a:r>
              <a:rPr lang="ko-KR" altLang="en-US" dirty="0"/>
              <a:t>출퇴근 시간 승</a:t>
            </a:r>
            <a:r>
              <a:rPr lang="en-US" altLang="ko-KR" dirty="0"/>
              <a:t>·</a:t>
            </a:r>
            <a:r>
              <a:rPr lang="ko-KR" altLang="en-US" dirty="0"/>
              <a:t>하차 인원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45A01E8-566F-4D27-B095-FD4EBD23245C}"/>
              </a:ext>
            </a:extLst>
          </p:cNvPr>
          <p:cNvCxnSpPr/>
          <p:nvPr/>
        </p:nvCxnSpPr>
        <p:spPr>
          <a:xfrm flipV="1">
            <a:off x="3415446" y="2638667"/>
            <a:ext cx="911225" cy="643997"/>
          </a:xfrm>
          <a:prstGeom prst="straightConnector1">
            <a:avLst/>
          </a:prstGeom>
          <a:ln w="19050">
            <a:solidFill>
              <a:srgbClr val="00AAA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E186C63-2583-48B1-846A-0A1F6C0DC1B6}"/>
              </a:ext>
            </a:extLst>
          </p:cNvPr>
          <p:cNvCxnSpPr/>
          <p:nvPr/>
        </p:nvCxnSpPr>
        <p:spPr>
          <a:xfrm>
            <a:off x="6261715" y="2666099"/>
            <a:ext cx="1016239" cy="621792"/>
          </a:xfrm>
          <a:prstGeom prst="straightConnector1">
            <a:avLst/>
          </a:prstGeom>
          <a:ln w="19050">
            <a:solidFill>
              <a:srgbClr val="00AAA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858E030F-2AD2-4AA5-97DF-03A65A466A67}"/>
              </a:ext>
            </a:extLst>
          </p:cNvPr>
          <p:cNvCxnSpPr>
            <a:cxnSpLocks/>
          </p:cNvCxnSpPr>
          <p:nvPr/>
        </p:nvCxnSpPr>
        <p:spPr>
          <a:xfrm>
            <a:off x="4726721" y="6277875"/>
            <a:ext cx="1057275" cy="0"/>
          </a:xfrm>
          <a:prstGeom prst="straightConnector1">
            <a:avLst/>
          </a:prstGeom>
          <a:ln w="19050">
            <a:solidFill>
              <a:srgbClr val="00AAA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B53D307-EA0C-447B-84BF-39F915F9B15D}"/>
              </a:ext>
            </a:extLst>
          </p:cNvPr>
          <p:cNvCxnSpPr>
            <a:cxnSpLocks/>
          </p:cNvCxnSpPr>
          <p:nvPr/>
        </p:nvCxnSpPr>
        <p:spPr>
          <a:xfrm>
            <a:off x="2897921" y="4642427"/>
            <a:ext cx="228600" cy="531000"/>
          </a:xfrm>
          <a:prstGeom prst="straightConnector1">
            <a:avLst/>
          </a:prstGeom>
          <a:ln w="19050">
            <a:solidFill>
              <a:srgbClr val="00AAA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DBA0E59F-153B-415D-A2FA-1F63FDC1D071}"/>
              </a:ext>
            </a:extLst>
          </p:cNvPr>
          <p:cNvCxnSpPr>
            <a:cxnSpLocks/>
          </p:cNvCxnSpPr>
          <p:nvPr/>
        </p:nvCxnSpPr>
        <p:spPr>
          <a:xfrm>
            <a:off x="5673525" y="3361904"/>
            <a:ext cx="767696" cy="2105688"/>
          </a:xfrm>
          <a:prstGeom prst="straightConnector1">
            <a:avLst/>
          </a:prstGeom>
          <a:ln w="19050">
            <a:solidFill>
              <a:srgbClr val="00AAA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텍스트 개체 틀 14">
            <a:extLst>
              <a:ext uri="{FF2B5EF4-FFF2-40B4-BE49-F238E27FC236}">
                <a16:creationId xmlns:a16="http://schemas.microsoft.com/office/drawing/2014/main" id="{B382FB73-18C5-4B6F-9FD0-D83E8E1EDCC3}"/>
              </a:ext>
            </a:extLst>
          </p:cNvPr>
          <p:cNvSpPr txBox="1">
            <a:spLocks/>
          </p:cNvSpPr>
          <p:nvPr/>
        </p:nvSpPr>
        <p:spPr>
          <a:xfrm>
            <a:off x="3160608" y="2385468"/>
            <a:ext cx="1077480" cy="3811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200" spc="0" dirty="0"/>
              <a:t>낮은</a:t>
            </a:r>
            <a:endParaRPr lang="en-US" altLang="ko-KR" sz="2200" spc="0" dirty="0"/>
          </a:p>
          <a:p>
            <a:pPr algn="ctr">
              <a:lnSpc>
                <a:spcPct val="100000"/>
              </a:lnSpc>
            </a:pPr>
            <a:r>
              <a:rPr lang="en-US" altLang="ko-KR" sz="2000" spc="0" dirty="0"/>
              <a:t>(0.263)</a:t>
            </a:r>
            <a:endParaRPr lang="ko-KR" altLang="en-US" sz="2000" spc="0" dirty="0"/>
          </a:p>
        </p:txBody>
      </p:sp>
      <p:sp>
        <p:nvSpPr>
          <p:cNvPr id="32" name="텍스트 개체 틀 14">
            <a:extLst>
              <a:ext uri="{FF2B5EF4-FFF2-40B4-BE49-F238E27FC236}">
                <a16:creationId xmlns:a16="http://schemas.microsoft.com/office/drawing/2014/main" id="{3D891515-C1CE-4540-8826-6020607DAB79}"/>
              </a:ext>
            </a:extLst>
          </p:cNvPr>
          <p:cNvSpPr txBox="1">
            <a:spLocks/>
          </p:cNvSpPr>
          <p:nvPr/>
        </p:nvSpPr>
        <p:spPr>
          <a:xfrm>
            <a:off x="6008618" y="3961135"/>
            <a:ext cx="974188" cy="3811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200" spc="0" dirty="0"/>
              <a:t>낮은</a:t>
            </a:r>
            <a:endParaRPr lang="en-US" altLang="ko-KR" sz="2200" spc="0" dirty="0"/>
          </a:p>
          <a:p>
            <a:pPr algn="ctr">
              <a:lnSpc>
                <a:spcPct val="100000"/>
              </a:lnSpc>
            </a:pPr>
            <a:r>
              <a:rPr lang="en-US" altLang="ko-KR" sz="2000" spc="0" dirty="0"/>
              <a:t>(0.277)</a:t>
            </a:r>
            <a:endParaRPr lang="ko-KR" altLang="en-US" sz="2000" spc="0" dirty="0"/>
          </a:p>
        </p:txBody>
      </p:sp>
      <p:sp>
        <p:nvSpPr>
          <p:cNvPr id="33" name="텍스트 개체 틀 14">
            <a:extLst>
              <a:ext uri="{FF2B5EF4-FFF2-40B4-BE49-F238E27FC236}">
                <a16:creationId xmlns:a16="http://schemas.microsoft.com/office/drawing/2014/main" id="{39CBEE09-CD71-4DAA-BE77-0FEB819BE870}"/>
              </a:ext>
            </a:extLst>
          </p:cNvPr>
          <p:cNvSpPr txBox="1">
            <a:spLocks/>
          </p:cNvSpPr>
          <p:nvPr/>
        </p:nvSpPr>
        <p:spPr>
          <a:xfrm>
            <a:off x="6552094" y="2395603"/>
            <a:ext cx="1016238" cy="3811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200" spc="0" dirty="0"/>
              <a:t>높은</a:t>
            </a:r>
            <a:endParaRPr lang="en-US" altLang="ko-KR" sz="2200" spc="0" dirty="0"/>
          </a:p>
          <a:p>
            <a:pPr algn="ctr">
              <a:lnSpc>
                <a:spcPct val="100000"/>
              </a:lnSpc>
            </a:pPr>
            <a:r>
              <a:rPr lang="en-US" altLang="ko-KR" sz="2000" spc="0" dirty="0"/>
              <a:t>(0.827)</a:t>
            </a:r>
            <a:endParaRPr lang="ko-KR" altLang="en-US" sz="2000" spc="0" dirty="0"/>
          </a:p>
        </p:txBody>
      </p:sp>
      <p:sp>
        <p:nvSpPr>
          <p:cNvPr id="34" name="텍스트 개체 틀 14">
            <a:extLst>
              <a:ext uri="{FF2B5EF4-FFF2-40B4-BE49-F238E27FC236}">
                <a16:creationId xmlns:a16="http://schemas.microsoft.com/office/drawing/2014/main" id="{01DD57CF-8C73-4117-885A-A037A6C62A10}"/>
              </a:ext>
            </a:extLst>
          </p:cNvPr>
          <p:cNvSpPr txBox="1">
            <a:spLocks/>
          </p:cNvSpPr>
          <p:nvPr/>
        </p:nvSpPr>
        <p:spPr>
          <a:xfrm>
            <a:off x="4633086" y="6554271"/>
            <a:ext cx="1244544" cy="3811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200" spc="0" dirty="0"/>
              <a:t>다소 높은</a:t>
            </a:r>
            <a:endParaRPr lang="en-US" altLang="ko-KR" sz="2200" spc="0" dirty="0"/>
          </a:p>
          <a:p>
            <a:pPr algn="ctr">
              <a:lnSpc>
                <a:spcPct val="100000"/>
              </a:lnSpc>
            </a:pPr>
            <a:r>
              <a:rPr lang="en-US" altLang="ko-KR" sz="2000" spc="0" dirty="0"/>
              <a:t>(0.403)</a:t>
            </a:r>
            <a:endParaRPr lang="ko-KR" altLang="en-US" sz="2000" spc="0" dirty="0"/>
          </a:p>
        </p:txBody>
      </p:sp>
      <p:sp>
        <p:nvSpPr>
          <p:cNvPr id="35" name="텍스트 개체 틀 14">
            <a:extLst>
              <a:ext uri="{FF2B5EF4-FFF2-40B4-BE49-F238E27FC236}">
                <a16:creationId xmlns:a16="http://schemas.microsoft.com/office/drawing/2014/main" id="{6DA7E920-1EEC-4AA3-85C3-E9131C908D32}"/>
              </a:ext>
            </a:extLst>
          </p:cNvPr>
          <p:cNvSpPr txBox="1">
            <a:spLocks/>
          </p:cNvSpPr>
          <p:nvPr/>
        </p:nvSpPr>
        <p:spPr>
          <a:xfrm>
            <a:off x="3035354" y="4629155"/>
            <a:ext cx="1357942" cy="3811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200" spc="0" dirty="0"/>
              <a:t>다소 높은</a:t>
            </a:r>
            <a:endParaRPr lang="en-US" altLang="ko-KR" sz="2200" spc="0" dirty="0"/>
          </a:p>
          <a:p>
            <a:pPr algn="ctr">
              <a:lnSpc>
                <a:spcPct val="100000"/>
              </a:lnSpc>
            </a:pPr>
            <a:r>
              <a:rPr lang="en-US" altLang="ko-KR" sz="2000" spc="0" dirty="0"/>
              <a:t>(0.440)</a:t>
            </a:r>
            <a:endParaRPr lang="ko-KR" altLang="en-US" sz="2000" spc="0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3D7621B-2427-4697-8BC9-84BA748CA45C}"/>
              </a:ext>
            </a:extLst>
          </p:cNvPr>
          <p:cNvCxnSpPr>
            <a:cxnSpLocks/>
          </p:cNvCxnSpPr>
          <p:nvPr/>
        </p:nvCxnSpPr>
        <p:spPr>
          <a:xfrm flipH="1">
            <a:off x="4238088" y="3407343"/>
            <a:ext cx="816384" cy="1960185"/>
          </a:xfrm>
          <a:prstGeom prst="straightConnector1">
            <a:avLst/>
          </a:prstGeom>
          <a:ln w="19050">
            <a:solidFill>
              <a:srgbClr val="00AAA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텍스트 개체 틀 14">
            <a:extLst>
              <a:ext uri="{FF2B5EF4-FFF2-40B4-BE49-F238E27FC236}">
                <a16:creationId xmlns:a16="http://schemas.microsoft.com/office/drawing/2014/main" id="{E8A2DB02-86C2-4690-B766-7955DFB88E7E}"/>
              </a:ext>
            </a:extLst>
          </p:cNvPr>
          <p:cNvSpPr txBox="1">
            <a:spLocks/>
          </p:cNvSpPr>
          <p:nvPr/>
        </p:nvSpPr>
        <p:spPr>
          <a:xfrm>
            <a:off x="4633086" y="4223287"/>
            <a:ext cx="1097964" cy="381175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200" spc="0" dirty="0"/>
              <a:t>높은</a:t>
            </a:r>
            <a:endParaRPr lang="en-US" altLang="ko-KR" sz="2200" spc="0" dirty="0"/>
          </a:p>
          <a:p>
            <a:pPr algn="ctr">
              <a:lnSpc>
                <a:spcPct val="100000"/>
              </a:lnSpc>
            </a:pPr>
            <a:r>
              <a:rPr lang="en-US" altLang="ko-KR" sz="2000" spc="0" dirty="0"/>
              <a:t>(0.801)</a:t>
            </a:r>
            <a:endParaRPr lang="ko-KR" altLang="en-US" sz="2000" spc="0" dirty="0"/>
          </a:p>
        </p:txBody>
      </p:sp>
    </p:spTree>
    <p:extLst>
      <p:ext uri="{BB962C8B-B14F-4D97-AF65-F5344CB8AC3E}">
        <p14:creationId xmlns:p14="http://schemas.microsoft.com/office/powerpoint/2010/main" val="197101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  <p:bldP spid="16" grpId="0" animBg="1"/>
      <p:bldP spid="18" grpId="0" animBg="1"/>
      <p:bldP spid="20" grpId="0" animBg="1"/>
      <p:bldP spid="31" grpId="0"/>
      <p:bldP spid="32" grpId="0"/>
      <p:bldP spid="33" grpId="0"/>
      <p:bldP spid="34" grpId="0"/>
      <p:bldP spid="35" grpId="0"/>
      <p:bldP spid="4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9124366" cy="804038"/>
          </a:xfrm>
        </p:spPr>
        <p:txBody>
          <a:bodyPr/>
          <a:lstStyle/>
          <a:p>
            <a:r>
              <a:rPr lang="ko-KR" altLang="en-US" spc="0" dirty="0"/>
              <a:t>상관관계</a:t>
            </a:r>
            <a:r>
              <a:rPr lang="en-US" altLang="ko-KR" spc="0" dirty="0"/>
              <a:t>/</a:t>
            </a:r>
            <a:r>
              <a:rPr lang="ko-KR" altLang="en-US" spc="0" dirty="0"/>
              <a:t>연관 </a:t>
            </a:r>
            <a:r>
              <a:rPr lang="en-US" altLang="ko-KR" spc="0" dirty="0"/>
              <a:t>Data</a:t>
            </a:r>
            <a:r>
              <a:rPr lang="ko-KR" altLang="en-US" spc="0" dirty="0"/>
              <a:t>와 상관관계</a:t>
            </a:r>
            <a:r>
              <a:rPr lang="en-US" altLang="ko-KR" spc="0" dirty="0"/>
              <a:t>-Subway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3-2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텍스트 개체 틀 12">
            <a:extLst>
              <a:ext uri="{FF2B5EF4-FFF2-40B4-BE49-F238E27FC236}">
                <a16:creationId xmlns:a16="http://schemas.microsoft.com/office/drawing/2014/main" id="{05202394-894C-48CD-870B-EB61378BF07B}"/>
              </a:ext>
            </a:extLst>
          </p:cNvPr>
          <p:cNvSpPr txBox="1">
            <a:spLocks/>
          </p:cNvSpPr>
          <p:nvPr/>
        </p:nvSpPr>
        <p:spPr>
          <a:xfrm>
            <a:off x="430063" y="2120481"/>
            <a:ext cx="9833274" cy="101907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3200" spc="0" dirty="0"/>
              <a:t>지역구별 지하철 승</a:t>
            </a:r>
            <a:r>
              <a:rPr lang="en-US" altLang="ko-KR" sz="3200" spc="0" dirty="0"/>
              <a:t>·</a:t>
            </a:r>
            <a:r>
              <a:rPr lang="ko-KR" altLang="en-US" sz="3200" spc="0" dirty="0"/>
              <a:t>하차 인원과</a:t>
            </a:r>
            <a:endParaRPr lang="en-US" altLang="ko-KR" sz="3200" spc="0" dirty="0"/>
          </a:p>
          <a:p>
            <a:pPr algn="ctr">
              <a:lnSpc>
                <a:spcPct val="100000"/>
              </a:lnSpc>
            </a:pPr>
            <a:r>
              <a:rPr lang="ko-KR" altLang="en-US" sz="3200" spc="0" dirty="0"/>
              <a:t>지역구별 </a:t>
            </a:r>
            <a:r>
              <a:rPr lang="ko-KR" altLang="en-US" sz="3200" spc="0" dirty="0" err="1"/>
              <a:t>세대수</a:t>
            </a:r>
            <a:r>
              <a:rPr lang="en-US" altLang="ko-KR" sz="3200" spc="0" dirty="0"/>
              <a:t>/</a:t>
            </a:r>
            <a:r>
              <a:rPr lang="ko-KR" altLang="en-US" sz="3200" spc="0" dirty="0"/>
              <a:t>통학</a:t>
            </a:r>
            <a:r>
              <a:rPr lang="en-US" altLang="ko-KR" sz="3200" spc="0" dirty="0"/>
              <a:t>·</a:t>
            </a:r>
            <a:r>
              <a:rPr lang="ko-KR" altLang="en-US" sz="3200" spc="0" dirty="0"/>
              <a:t>통근인원은 상관관계가 거의 없음</a:t>
            </a:r>
            <a:endParaRPr lang="en-US" altLang="ko-KR" sz="3200" spc="0" dirty="0"/>
          </a:p>
        </p:txBody>
      </p:sp>
      <p:sp>
        <p:nvSpPr>
          <p:cNvPr id="6" name="텍스트 개체 틀 12">
            <a:extLst>
              <a:ext uri="{FF2B5EF4-FFF2-40B4-BE49-F238E27FC236}">
                <a16:creationId xmlns:a16="http://schemas.microsoft.com/office/drawing/2014/main" id="{0EF02E5B-5954-4B1B-8B69-0E589FA29621}"/>
              </a:ext>
            </a:extLst>
          </p:cNvPr>
          <p:cNvSpPr txBox="1">
            <a:spLocks/>
          </p:cNvSpPr>
          <p:nvPr/>
        </p:nvSpPr>
        <p:spPr>
          <a:xfrm>
            <a:off x="430062" y="4156545"/>
            <a:ext cx="10003241" cy="101907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800" spc="0" dirty="0"/>
              <a:t>∵ 지하철역이 일부 지역구에 밀집해 있으며</a:t>
            </a:r>
            <a:r>
              <a:rPr lang="en-US" altLang="ko-KR" sz="2800" spc="0" dirty="0"/>
              <a:t>,</a:t>
            </a:r>
          </a:p>
          <a:p>
            <a:pPr algn="ctr">
              <a:lnSpc>
                <a:spcPct val="100000"/>
              </a:lnSpc>
            </a:pPr>
            <a:r>
              <a:rPr lang="ko-KR" altLang="en-US" sz="2800" spc="0" dirty="0"/>
              <a:t>지하철역은 거주지보다는 도심 지역 위주로 위치해 있어</a:t>
            </a:r>
            <a:endParaRPr lang="en-US" altLang="ko-KR" sz="2800" spc="0" dirty="0"/>
          </a:p>
          <a:p>
            <a:pPr algn="ctr">
              <a:lnSpc>
                <a:spcPct val="100000"/>
              </a:lnSpc>
            </a:pPr>
            <a:r>
              <a:rPr lang="ko-KR" altLang="en-US" sz="2800" spc="0" dirty="0"/>
              <a:t>상관관계가 적은 것으로 추측함</a:t>
            </a:r>
            <a:r>
              <a:rPr lang="en-US" altLang="ko-KR" sz="2800" spc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65392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7620750" cy="804038"/>
          </a:xfrm>
        </p:spPr>
        <p:txBody>
          <a:bodyPr/>
          <a:lstStyle/>
          <a:p>
            <a:r>
              <a:rPr lang="ko-KR" altLang="en-US" spc="0" dirty="0"/>
              <a:t>결론 및 기대효과</a:t>
            </a:r>
            <a:endParaRPr lang="en-US" altLang="ko-KR" spc="0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4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12">
            <a:extLst>
              <a:ext uri="{FF2B5EF4-FFF2-40B4-BE49-F238E27FC236}">
                <a16:creationId xmlns:a16="http://schemas.microsoft.com/office/drawing/2014/main" id="{E1CC9A56-B7E7-4591-84C4-E412950B0B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37984" y="1641200"/>
            <a:ext cx="7963800" cy="4612855"/>
          </a:xfrm>
        </p:spPr>
        <p:txBody>
          <a:bodyPr anchor="ctr"/>
          <a:lstStyle/>
          <a:p>
            <a:r>
              <a:rPr lang="ko-KR" altLang="en-US" spc="0" dirty="0"/>
              <a:t>버스 혼잡도를 통해 붐비거나 한산한 노선과</a:t>
            </a:r>
            <a:r>
              <a:rPr lang="en-US" altLang="ko-KR" spc="0" dirty="0"/>
              <a:t> </a:t>
            </a:r>
            <a:r>
              <a:rPr lang="ko-KR" altLang="en-US" spc="0" dirty="0"/>
              <a:t>구간 등을 파악할 수 있다</a:t>
            </a:r>
            <a:r>
              <a:rPr lang="en-US" altLang="ko-KR" spc="0" dirty="0"/>
              <a:t>.</a:t>
            </a:r>
          </a:p>
          <a:p>
            <a:endParaRPr lang="en-US" altLang="ko-KR" spc="0" dirty="0"/>
          </a:p>
          <a:p>
            <a:r>
              <a:rPr lang="ko-KR" altLang="en-US" spc="0" dirty="0"/>
              <a:t>교통카드 사용 정보를 이용해 지역구 간 이동인원을 구했기 때문에 설문조사를 통해 얻은 통학</a:t>
            </a:r>
            <a:r>
              <a:rPr lang="en-US" altLang="ko-KR" spc="0" dirty="0"/>
              <a:t>·</a:t>
            </a:r>
            <a:r>
              <a:rPr lang="ko-KR" altLang="en-US" spc="0" dirty="0"/>
              <a:t>통근 인원보다 대중교통의 수요를 정확히 파악할 수 있다</a:t>
            </a:r>
            <a:r>
              <a:rPr lang="en-US" altLang="ko-KR" spc="0" dirty="0"/>
              <a:t>.</a:t>
            </a:r>
          </a:p>
          <a:p>
            <a:endParaRPr lang="en-US" altLang="ko-KR" spc="0" dirty="0"/>
          </a:p>
          <a:p>
            <a:endParaRPr lang="en-US" altLang="ko-KR" spc="0" dirty="0"/>
          </a:p>
          <a:p>
            <a:r>
              <a:rPr lang="ko-KR" altLang="en-US" spc="0" dirty="0"/>
              <a:t>이를 통해 특정 시간대</a:t>
            </a:r>
            <a:r>
              <a:rPr lang="en-US" altLang="ko-KR" spc="0" dirty="0"/>
              <a:t> </a:t>
            </a:r>
            <a:r>
              <a:rPr lang="ko-KR" altLang="en-US" spc="0" dirty="0"/>
              <a:t>또는 특정 지역의 버스 대수나 노선의 증설이나 축소의 필요정도를 예측해 볼 수 있을 것으로 기대된다</a:t>
            </a:r>
            <a:r>
              <a:rPr lang="en-US" altLang="ko-KR" spc="0" dirty="0"/>
              <a:t>.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1E6F736-E755-449F-A054-4DCE74D4792D}"/>
              </a:ext>
            </a:extLst>
          </p:cNvPr>
          <p:cNvCxnSpPr>
            <a:cxnSpLocks/>
          </p:cNvCxnSpPr>
          <p:nvPr/>
        </p:nvCxnSpPr>
        <p:spPr>
          <a:xfrm>
            <a:off x="1647266" y="2588810"/>
            <a:ext cx="0" cy="1443694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7C18679-57B9-4C1A-8636-5252282E2C1F}"/>
              </a:ext>
            </a:extLst>
          </p:cNvPr>
          <p:cNvCxnSpPr>
            <a:cxnSpLocks/>
          </p:cNvCxnSpPr>
          <p:nvPr/>
        </p:nvCxnSpPr>
        <p:spPr>
          <a:xfrm>
            <a:off x="1656410" y="4715492"/>
            <a:ext cx="0" cy="578884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5914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0000B345-C541-4333-B516-85C3EC9B0B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8" t="8504" r="14358" b="6157"/>
          <a:stretch/>
        </p:blipFill>
        <p:spPr>
          <a:xfrm>
            <a:off x="4044097" y="3918052"/>
            <a:ext cx="3376732" cy="3008625"/>
          </a:xfrm>
          <a:prstGeom prst="rect">
            <a:avLst/>
          </a:prstGeom>
        </p:spPr>
      </p:pic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7620750" cy="804038"/>
          </a:xfrm>
        </p:spPr>
        <p:txBody>
          <a:bodyPr/>
          <a:lstStyle/>
          <a:p>
            <a:r>
              <a:rPr lang="ko-KR" altLang="en-US" spc="0" dirty="0"/>
              <a:t>구해준 </a:t>
            </a:r>
            <a:r>
              <a:rPr lang="en-US" altLang="ko-KR" spc="0" dirty="0"/>
              <a:t>Data</a:t>
            </a:r>
            <a:r>
              <a:rPr lang="ko-KR" altLang="en-US" spc="0" dirty="0"/>
              <a:t>를</a:t>
            </a:r>
            <a:r>
              <a:rPr lang="en-US" altLang="ko-KR" spc="0" dirty="0"/>
              <a:t> </a:t>
            </a:r>
            <a:r>
              <a:rPr lang="ko-KR" altLang="en-US" spc="0" dirty="0"/>
              <a:t>이용하여 시각화</a:t>
            </a:r>
            <a:endParaRPr lang="en-US" altLang="ko-KR" spc="0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5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12">
            <a:extLst>
              <a:ext uri="{FF2B5EF4-FFF2-40B4-BE49-F238E27FC236}">
                <a16:creationId xmlns:a16="http://schemas.microsoft.com/office/drawing/2014/main" id="{60953E73-BE7B-427C-8054-F0BD8F6699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53506" y="1512501"/>
            <a:ext cx="1620000" cy="7455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ko-KR" altLang="en-US" sz="1600" spc="0" dirty="0">
                <a:solidFill>
                  <a:srgbClr val="45CC45"/>
                </a:solidFill>
              </a:rPr>
              <a:t>유입되는 지역구</a:t>
            </a:r>
            <a:endParaRPr lang="en-US" altLang="ko-KR" sz="1600" spc="0" dirty="0">
              <a:solidFill>
                <a:srgbClr val="45CC45"/>
              </a:solidFill>
            </a:endParaRPr>
          </a:p>
          <a:p>
            <a:pPr>
              <a:lnSpc>
                <a:spcPct val="100000"/>
              </a:lnSpc>
            </a:pPr>
            <a:r>
              <a:rPr lang="ko-KR" altLang="en-US" sz="1600" spc="0" dirty="0">
                <a:solidFill>
                  <a:srgbClr val="FF0000"/>
                </a:solidFill>
              </a:rPr>
              <a:t>유출되는 지역구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63A414C-0506-4E8A-BEA8-DA0F44C442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0" t="7355" r="13837" b="6603"/>
          <a:stretch/>
        </p:blipFill>
        <p:spPr>
          <a:xfrm>
            <a:off x="2267872" y="1480385"/>
            <a:ext cx="3376732" cy="303343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ADEAF16-E582-49CA-AD88-0D8A799B24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3" t="8628" r="14420" b="6404"/>
          <a:stretch/>
        </p:blipFill>
        <p:spPr>
          <a:xfrm>
            <a:off x="6391865" y="1590073"/>
            <a:ext cx="3265134" cy="2885208"/>
          </a:xfrm>
          <a:prstGeom prst="rect">
            <a:avLst/>
          </a:prstGeom>
        </p:spPr>
      </p:pic>
      <p:sp>
        <p:nvSpPr>
          <p:cNvPr id="19" name="텍스트 개체 틀 12">
            <a:extLst>
              <a:ext uri="{FF2B5EF4-FFF2-40B4-BE49-F238E27FC236}">
                <a16:creationId xmlns:a16="http://schemas.microsoft.com/office/drawing/2014/main" id="{E5D1BAB5-62B7-4DE5-B18A-D520FA6FE9D0}"/>
              </a:ext>
            </a:extLst>
          </p:cNvPr>
          <p:cNvSpPr txBox="1">
            <a:spLocks/>
          </p:cNvSpPr>
          <p:nvPr/>
        </p:nvSpPr>
        <p:spPr>
          <a:xfrm>
            <a:off x="3514209" y="4413631"/>
            <a:ext cx="1093080" cy="50297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600" spc="0" dirty="0"/>
              <a:t>&lt;08:00</a:t>
            </a:r>
            <a:r>
              <a:rPr lang="ko-KR" altLang="en-US" sz="1600" spc="0" dirty="0"/>
              <a:t>시</a:t>
            </a:r>
            <a:r>
              <a:rPr lang="en-US" altLang="ko-KR" sz="1600" spc="0" dirty="0"/>
              <a:t>&gt;</a:t>
            </a:r>
          </a:p>
        </p:txBody>
      </p:sp>
      <p:sp>
        <p:nvSpPr>
          <p:cNvPr id="20" name="텍스트 개체 틀 12">
            <a:extLst>
              <a:ext uri="{FF2B5EF4-FFF2-40B4-BE49-F238E27FC236}">
                <a16:creationId xmlns:a16="http://schemas.microsoft.com/office/drawing/2014/main" id="{A991C630-62BF-44D2-A481-ACAFDFCC4763}"/>
              </a:ext>
            </a:extLst>
          </p:cNvPr>
          <p:cNvSpPr txBox="1">
            <a:spLocks/>
          </p:cNvSpPr>
          <p:nvPr/>
        </p:nvSpPr>
        <p:spPr>
          <a:xfrm>
            <a:off x="7744097" y="4413630"/>
            <a:ext cx="1093080" cy="50297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600" spc="0" dirty="0"/>
              <a:t>&lt;12:00</a:t>
            </a:r>
            <a:r>
              <a:rPr lang="ko-KR" altLang="en-US" sz="1600" spc="0" dirty="0"/>
              <a:t>시</a:t>
            </a:r>
            <a:r>
              <a:rPr lang="en-US" altLang="ko-KR" sz="1600" spc="0" dirty="0"/>
              <a:t>&gt;</a:t>
            </a:r>
          </a:p>
        </p:txBody>
      </p:sp>
      <p:sp>
        <p:nvSpPr>
          <p:cNvPr id="21" name="텍스트 개체 틀 12">
            <a:extLst>
              <a:ext uri="{FF2B5EF4-FFF2-40B4-BE49-F238E27FC236}">
                <a16:creationId xmlns:a16="http://schemas.microsoft.com/office/drawing/2014/main" id="{B6BDA5CA-E225-4A39-8F76-714C356F7954}"/>
              </a:ext>
            </a:extLst>
          </p:cNvPr>
          <p:cNvSpPr txBox="1">
            <a:spLocks/>
          </p:cNvSpPr>
          <p:nvPr/>
        </p:nvSpPr>
        <p:spPr>
          <a:xfrm>
            <a:off x="5298785" y="6873169"/>
            <a:ext cx="1093080" cy="50297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600" spc="0" dirty="0"/>
              <a:t>&lt;19:00</a:t>
            </a:r>
            <a:r>
              <a:rPr lang="ko-KR" altLang="en-US" sz="1600" spc="0" dirty="0"/>
              <a:t>시</a:t>
            </a:r>
            <a:r>
              <a:rPr lang="en-US" altLang="ko-KR" sz="1600" spc="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500714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7620750" cy="804038"/>
          </a:xfrm>
        </p:spPr>
        <p:txBody>
          <a:bodyPr/>
          <a:lstStyle/>
          <a:p>
            <a:r>
              <a:rPr lang="ko-KR" altLang="en-US" spc="0" dirty="0"/>
              <a:t>구해준 </a:t>
            </a:r>
            <a:r>
              <a:rPr lang="en-US" altLang="ko-KR" spc="0" dirty="0"/>
              <a:t>Data</a:t>
            </a:r>
            <a:r>
              <a:rPr lang="ko-KR" altLang="en-US" spc="0" dirty="0"/>
              <a:t>를</a:t>
            </a:r>
            <a:r>
              <a:rPr lang="en-US" altLang="ko-KR" spc="0" dirty="0"/>
              <a:t> </a:t>
            </a:r>
            <a:r>
              <a:rPr lang="ko-KR" altLang="en-US" spc="0" dirty="0"/>
              <a:t>이용하여 시각화</a:t>
            </a:r>
            <a:endParaRPr lang="en-US" altLang="ko-KR" spc="0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5-1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3E04EFDD-6A46-4D0D-B33D-35817E990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4"/>
          <a:stretch/>
        </p:blipFill>
        <p:spPr>
          <a:xfrm>
            <a:off x="2193206" y="1360500"/>
            <a:ext cx="7788315" cy="612320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DBF0911-4B69-4D59-A272-025093A530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9"/>
          <a:stretch/>
        </p:blipFill>
        <p:spPr>
          <a:xfrm>
            <a:off x="2204636" y="1360500"/>
            <a:ext cx="7765453" cy="61232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015DA8D-D7BE-4543-9F8F-5D47D01285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214" y="1371931"/>
            <a:ext cx="7742591" cy="6111770"/>
          </a:xfrm>
          <a:prstGeom prst="rect">
            <a:avLst/>
          </a:prstGeom>
        </p:spPr>
      </p:pic>
      <p:sp>
        <p:nvSpPr>
          <p:cNvPr id="8" name="텍스트 개체 틀 12">
            <a:extLst>
              <a:ext uri="{FF2B5EF4-FFF2-40B4-BE49-F238E27FC236}">
                <a16:creationId xmlns:a16="http://schemas.microsoft.com/office/drawing/2014/main" id="{60953E73-BE7B-427C-8054-F0BD8F6699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7984" y="1597275"/>
            <a:ext cx="2328051" cy="1412682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altLang="ko-KR" sz="1600" spc="0" dirty="0"/>
              <a:t>&lt;</a:t>
            </a:r>
            <a:r>
              <a:rPr lang="ko-KR" altLang="en-US" sz="1600" spc="0" dirty="0"/>
              <a:t>탑승인원기준</a:t>
            </a:r>
            <a:r>
              <a:rPr lang="en-US" altLang="ko-KR" sz="1600" spc="0" dirty="0"/>
              <a:t>&gt;</a:t>
            </a:r>
          </a:p>
          <a:p>
            <a:pPr>
              <a:lnSpc>
                <a:spcPct val="100000"/>
              </a:lnSpc>
            </a:pPr>
            <a:r>
              <a:rPr lang="ko-KR" altLang="en-US" sz="1600" spc="0" dirty="0">
                <a:solidFill>
                  <a:srgbClr val="45CC45"/>
                </a:solidFill>
              </a:rPr>
              <a:t>상위 </a:t>
            </a:r>
            <a:r>
              <a:rPr lang="en-US" altLang="ko-KR" sz="1600" spc="0" dirty="0">
                <a:solidFill>
                  <a:srgbClr val="45CC45"/>
                </a:solidFill>
              </a:rPr>
              <a:t>100%~</a:t>
            </a:r>
            <a:r>
              <a:rPr lang="ko-KR" altLang="en-US" sz="1600" spc="0" dirty="0">
                <a:solidFill>
                  <a:srgbClr val="45CC45"/>
                </a:solidFill>
              </a:rPr>
              <a:t>상위 </a:t>
            </a:r>
            <a:r>
              <a:rPr lang="en-US" altLang="ko-KR" sz="1600" spc="0" dirty="0">
                <a:solidFill>
                  <a:srgbClr val="45CC45"/>
                </a:solidFill>
              </a:rPr>
              <a:t>50%</a:t>
            </a:r>
          </a:p>
          <a:p>
            <a:pPr>
              <a:lnSpc>
                <a:spcPct val="100000"/>
              </a:lnSpc>
            </a:pPr>
            <a:r>
              <a:rPr lang="ko-KR" altLang="en-US" sz="1600" spc="0" dirty="0">
                <a:solidFill>
                  <a:srgbClr val="D7D200"/>
                </a:solidFill>
              </a:rPr>
              <a:t>상위 </a:t>
            </a:r>
            <a:r>
              <a:rPr lang="en-US" altLang="ko-KR" sz="1600" spc="0" dirty="0">
                <a:solidFill>
                  <a:srgbClr val="D7D200"/>
                </a:solidFill>
              </a:rPr>
              <a:t>50%~</a:t>
            </a:r>
            <a:r>
              <a:rPr lang="ko-KR" altLang="en-US" sz="1600" spc="0" dirty="0">
                <a:solidFill>
                  <a:srgbClr val="D7D200"/>
                </a:solidFill>
              </a:rPr>
              <a:t>상위 </a:t>
            </a:r>
            <a:r>
              <a:rPr lang="en-US" altLang="ko-KR" sz="1600" spc="0" dirty="0">
                <a:solidFill>
                  <a:srgbClr val="D7D200"/>
                </a:solidFill>
              </a:rPr>
              <a:t>10%</a:t>
            </a:r>
          </a:p>
          <a:p>
            <a:pPr>
              <a:lnSpc>
                <a:spcPct val="100000"/>
              </a:lnSpc>
            </a:pPr>
            <a:r>
              <a:rPr lang="ko-KR" altLang="en-US" sz="1600" spc="0" dirty="0">
                <a:solidFill>
                  <a:srgbClr val="FF0000"/>
                </a:solidFill>
              </a:rPr>
              <a:t>상위 </a:t>
            </a:r>
            <a:r>
              <a:rPr lang="en-US" altLang="ko-KR" sz="1600" spc="0" dirty="0">
                <a:solidFill>
                  <a:srgbClr val="FF0000"/>
                </a:solidFill>
              </a:rPr>
              <a:t>10%</a:t>
            </a:r>
            <a:endParaRPr lang="ko-KR" altLang="en-US" sz="1600" spc="0" dirty="0">
              <a:solidFill>
                <a:srgbClr val="FF0000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18B3AF4-E396-42DA-835F-587B8BA3BD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266" y="1444969"/>
            <a:ext cx="7765453" cy="599746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A431D91-05AB-4C99-A6A0-10E2973943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741" y="1422107"/>
            <a:ext cx="7734970" cy="604318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EADBEC4-3E4C-4959-AFDD-A42BE179FE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931" y="1391625"/>
            <a:ext cx="7765453" cy="607366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9243B22-BF26-459B-AB19-E3D558B744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121" y="1418297"/>
            <a:ext cx="7780694" cy="6020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08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7620750" cy="804038"/>
          </a:xfrm>
        </p:spPr>
        <p:txBody>
          <a:bodyPr/>
          <a:lstStyle/>
          <a:p>
            <a:r>
              <a:rPr lang="ko-KR" altLang="en-US" spc="0" dirty="0"/>
              <a:t>아쉬운 점</a:t>
            </a:r>
            <a:endParaRPr lang="en-US" altLang="ko-KR" spc="0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6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12">
            <a:extLst>
              <a:ext uri="{FF2B5EF4-FFF2-40B4-BE49-F238E27FC236}">
                <a16:creationId xmlns:a16="http://schemas.microsoft.com/office/drawing/2014/main" id="{E1CC9A56-B7E7-4591-84C4-E412950B0B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65384" y="2090250"/>
            <a:ext cx="8446712" cy="3082757"/>
          </a:xfrm>
        </p:spPr>
        <p:txBody>
          <a:bodyPr anchor="ctr"/>
          <a:lstStyle/>
          <a:p>
            <a:r>
              <a:rPr lang="ko-KR" altLang="en-US" spc="0" dirty="0"/>
              <a:t>버스 분석의 경우 데이터가 한정되어 있어서 시간이나 거리를 가정하여 구했기 때문에 혼잡도를 구하는 과정 등에서 정확한 분석이 어려웠다</a:t>
            </a:r>
            <a:r>
              <a:rPr lang="en-US" altLang="ko-KR" spc="0" dirty="0"/>
              <a:t>.</a:t>
            </a:r>
          </a:p>
          <a:p>
            <a:endParaRPr lang="en-US" altLang="ko-KR" spc="0" dirty="0"/>
          </a:p>
          <a:p>
            <a:r>
              <a:rPr lang="ko-KR" altLang="en-US" spc="0" dirty="0"/>
              <a:t>대중교통 승</a:t>
            </a:r>
            <a:r>
              <a:rPr lang="en-US" altLang="ko-KR" spc="0" dirty="0"/>
              <a:t>·</a:t>
            </a:r>
            <a:r>
              <a:rPr lang="ko-KR" altLang="en-US" spc="0" dirty="0"/>
              <a:t>하차 인원은 상가</a:t>
            </a:r>
            <a:r>
              <a:rPr lang="en-US" altLang="ko-KR" spc="0" dirty="0"/>
              <a:t>/</a:t>
            </a:r>
            <a:r>
              <a:rPr lang="ko-KR" altLang="en-US" spc="0" dirty="0"/>
              <a:t>대기업과의 상관관계가 클 것으로 예상되는데 이와 관련된 데이터 부족으로 구해보지 못하였다</a:t>
            </a:r>
            <a:r>
              <a:rPr lang="en-US" altLang="ko-KR" spc="0" dirty="0"/>
              <a:t>.</a:t>
            </a:r>
          </a:p>
          <a:p>
            <a:endParaRPr lang="en-US" altLang="ko-KR" spc="0" dirty="0"/>
          </a:p>
          <a:p>
            <a:r>
              <a:rPr lang="ko-KR" altLang="en-US" spc="0" dirty="0"/>
              <a:t>지하철은 전체적으로 데이터가 부족하여 혼잡도를 구하지 못하였다</a:t>
            </a:r>
            <a:r>
              <a:rPr lang="en-US" altLang="ko-KR" spc="0" dirty="0"/>
              <a:t>.</a:t>
            </a:r>
          </a:p>
          <a:p>
            <a:endParaRPr lang="ko-KR" altLang="en-US" spc="0" dirty="0"/>
          </a:p>
        </p:txBody>
      </p:sp>
    </p:spTree>
    <p:extLst>
      <p:ext uri="{BB962C8B-B14F-4D97-AF65-F5344CB8AC3E}">
        <p14:creationId xmlns:p14="http://schemas.microsoft.com/office/powerpoint/2010/main" val="3855151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0</a:t>
            </a:r>
            <a:endParaRPr lang="ko-KR" altLang="en-US" dirty="0">
              <a:solidFill>
                <a:srgbClr val="E1E2E3"/>
              </a:solidFill>
            </a:endParaRPr>
          </a:p>
        </p:txBody>
      </p:sp>
      <p:sp>
        <p:nvSpPr>
          <p:cNvPr id="16" name="텍스트 개체 틀 5">
            <a:extLst>
              <a:ext uri="{FF2B5EF4-FFF2-40B4-BE49-F238E27FC236}">
                <a16:creationId xmlns:a16="http://schemas.microsoft.com/office/drawing/2014/main" id="{6F225BBD-70D8-4C83-BF01-FA83F9540B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4552" y="1194426"/>
            <a:ext cx="1440000" cy="1412463"/>
          </a:xfrm>
        </p:spPr>
        <p:txBody>
          <a:bodyPr/>
          <a:lstStyle/>
          <a:p>
            <a:r>
              <a:rPr lang="ko-KR" altLang="en-US" sz="5400" spc="0" dirty="0"/>
              <a:t>목차</a:t>
            </a:r>
            <a:r>
              <a:rPr lang="en-US" altLang="ko-KR" sz="5400" spc="0" dirty="0"/>
              <a:t>.</a:t>
            </a:r>
            <a:endParaRPr lang="ko-KR" altLang="en-US" sz="5400" spc="0" dirty="0"/>
          </a:p>
        </p:txBody>
      </p:sp>
      <p:sp>
        <p:nvSpPr>
          <p:cNvPr id="17" name="텍스트 개체 틀 6">
            <a:extLst>
              <a:ext uri="{FF2B5EF4-FFF2-40B4-BE49-F238E27FC236}">
                <a16:creationId xmlns:a16="http://schemas.microsoft.com/office/drawing/2014/main" id="{3B865CAD-3C4C-4A2E-8DDB-215D4EA4DA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4552" y="2341425"/>
            <a:ext cx="8474744" cy="2880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sz="3600" spc="0" dirty="0"/>
              <a:t>1.      Data Set</a:t>
            </a:r>
          </a:p>
          <a:p>
            <a:pPr>
              <a:lnSpc>
                <a:spcPct val="100000"/>
              </a:lnSpc>
            </a:pPr>
            <a:r>
              <a:rPr lang="en-US" altLang="ko-KR" sz="3600" spc="0" dirty="0"/>
              <a:t>2.      Data Set</a:t>
            </a:r>
            <a:r>
              <a:rPr lang="ko-KR" altLang="en-US" sz="3600" spc="0" dirty="0"/>
              <a:t>을 이용하여 구해준 </a:t>
            </a:r>
            <a:r>
              <a:rPr lang="en-US" altLang="ko-KR" sz="3600" spc="0" dirty="0"/>
              <a:t>Data</a:t>
            </a:r>
          </a:p>
          <a:p>
            <a:pPr>
              <a:lnSpc>
                <a:spcPct val="100000"/>
              </a:lnSpc>
            </a:pPr>
            <a:r>
              <a:rPr lang="en-US" altLang="ko-KR" sz="3600" spc="0" dirty="0"/>
              <a:t>3.      </a:t>
            </a:r>
            <a:r>
              <a:rPr lang="ko-KR" altLang="en-US" sz="3600" spc="0" dirty="0"/>
              <a:t>상관관계</a:t>
            </a:r>
            <a:r>
              <a:rPr lang="en-US" altLang="ko-KR" sz="3600" spc="0" dirty="0"/>
              <a:t>/</a:t>
            </a:r>
            <a:r>
              <a:rPr lang="ko-KR" altLang="en-US" sz="3600" spc="0" dirty="0"/>
              <a:t>연관 </a:t>
            </a:r>
            <a:r>
              <a:rPr lang="en-US" altLang="ko-KR" sz="3600" spc="0" dirty="0"/>
              <a:t>Data</a:t>
            </a:r>
            <a:r>
              <a:rPr lang="ko-KR" altLang="en-US" sz="3600" spc="0" dirty="0"/>
              <a:t>와 상관관계</a:t>
            </a:r>
            <a:endParaRPr lang="en-US" altLang="ko-KR" sz="3600" spc="0" dirty="0"/>
          </a:p>
          <a:p>
            <a:pPr>
              <a:lnSpc>
                <a:spcPct val="100000"/>
              </a:lnSpc>
            </a:pPr>
            <a:r>
              <a:rPr lang="en-US" altLang="ko-KR" sz="3600" spc="0" dirty="0"/>
              <a:t>4.      </a:t>
            </a:r>
            <a:r>
              <a:rPr lang="ko-KR" altLang="en-US" sz="3600" spc="0" dirty="0"/>
              <a:t>결론 및 기대효과 </a:t>
            </a:r>
            <a:endParaRPr lang="en-US" altLang="ko-KR" sz="3600" spc="0" dirty="0"/>
          </a:p>
          <a:p>
            <a:pPr marL="742950" indent="-742950">
              <a:lnSpc>
                <a:spcPct val="100000"/>
              </a:lnSpc>
              <a:buAutoNum type="arabicPeriod" startAt="5"/>
            </a:pPr>
            <a:r>
              <a:rPr lang="ko-KR" altLang="en-US" sz="3600" spc="0" dirty="0"/>
              <a:t>    구해준 </a:t>
            </a:r>
            <a:r>
              <a:rPr lang="en-US" altLang="ko-KR" sz="3600" spc="0" dirty="0"/>
              <a:t>Data</a:t>
            </a:r>
            <a:r>
              <a:rPr lang="ko-KR" altLang="en-US" sz="3600" spc="0" dirty="0"/>
              <a:t>를 이용하여 시각화</a:t>
            </a:r>
            <a:endParaRPr lang="en-US" altLang="ko-KR" sz="3600" spc="0" dirty="0"/>
          </a:p>
          <a:p>
            <a:pPr marL="742950" indent="-742950">
              <a:lnSpc>
                <a:spcPct val="100000"/>
              </a:lnSpc>
              <a:buAutoNum type="arabicPeriod" startAt="5"/>
            </a:pPr>
            <a:r>
              <a:rPr lang="en-US" altLang="ko-KR" sz="3600" spc="0" dirty="0"/>
              <a:t>    </a:t>
            </a:r>
            <a:r>
              <a:rPr lang="ko-KR" altLang="en-US" sz="3600" spc="0" dirty="0"/>
              <a:t>아쉬운 점</a:t>
            </a:r>
            <a:r>
              <a:rPr lang="en-US" altLang="ko-KR" sz="3600" spc="0" dirty="0"/>
              <a:t>    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2AE59E0-5CD4-4216-A44E-066084FCFC8D}"/>
              </a:ext>
            </a:extLst>
          </p:cNvPr>
          <p:cNvCxnSpPr/>
          <p:nvPr/>
        </p:nvCxnSpPr>
        <p:spPr>
          <a:xfrm>
            <a:off x="0" y="2048256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77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376250" y="342105"/>
            <a:ext cx="5220450" cy="804038"/>
          </a:xfrm>
        </p:spPr>
        <p:txBody>
          <a:bodyPr/>
          <a:lstStyle/>
          <a:p>
            <a:r>
              <a:rPr lang="en-US" altLang="ko-KR" spc="0" dirty="0"/>
              <a:t>Data Set/API</a:t>
            </a:r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4"/>
          </p:nvPr>
        </p:nvSpPr>
        <p:spPr>
          <a:xfrm>
            <a:off x="1439999" y="1628823"/>
            <a:ext cx="7374817" cy="422858"/>
          </a:xfrm>
        </p:spPr>
        <p:txBody>
          <a:bodyPr anchor="ctr"/>
          <a:lstStyle/>
          <a:p>
            <a:r>
              <a:rPr lang="ko-KR" altLang="en-US" spc="0" dirty="0"/>
              <a:t>서울시 버스 </a:t>
            </a:r>
            <a:r>
              <a:rPr lang="ko-KR" altLang="en-US" spc="0" dirty="0" err="1"/>
              <a:t>노선별</a:t>
            </a:r>
            <a:r>
              <a:rPr lang="en-US" altLang="ko-KR" spc="0" dirty="0"/>
              <a:t>/</a:t>
            </a:r>
            <a:r>
              <a:rPr lang="ko-KR" altLang="en-US" spc="0" dirty="0"/>
              <a:t>정류소별</a:t>
            </a:r>
            <a:r>
              <a:rPr lang="en-US" altLang="ko-KR" spc="0" dirty="0"/>
              <a:t>/</a:t>
            </a:r>
            <a:r>
              <a:rPr lang="ko-KR" altLang="en-US" spc="0" dirty="0"/>
              <a:t>시간대별 승</a:t>
            </a:r>
            <a:r>
              <a:rPr lang="en-US" altLang="ko-KR" spc="0" dirty="0"/>
              <a:t>·</a:t>
            </a:r>
            <a:r>
              <a:rPr lang="ko-KR" altLang="en-US" spc="0" dirty="0"/>
              <a:t>하차 인원 정보 </a:t>
            </a:r>
            <a:r>
              <a:rPr lang="en-US" altLang="ko-KR" spc="0" dirty="0"/>
              <a:t>File</a:t>
            </a:r>
            <a:endParaRPr lang="ko-KR" altLang="en-US" spc="0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1</a:t>
            </a:r>
            <a:endParaRPr lang="ko-KR" altLang="en-US" dirty="0">
              <a:solidFill>
                <a:srgbClr val="E1E2E3"/>
              </a:solidFill>
            </a:endParaRPr>
          </a:p>
        </p:txBody>
      </p:sp>
      <p:sp>
        <p:nvSpPr>
          <p:cNvPr id="25" name="텍스트 개체 틀 12">
            <a:extLst>
              <a:ext uri="{FF2B5EF4-FFF2-40B4-BE49-F238E27FC236}">
                <a16:creationId xmlns:a16="http://schemas.microsoft.com/office/drawing/2014/main" id="{77D67739-603E-4ABD-97C5-F10A4568223E}"/>
              </a:ext>
            </a:extLst>
          </p:cNvPr>
          <p:cNvSpPr txBox="1">
            <a:spLocks/>
          </p:cNvSpPr>
          <p:nvPr/>
        </p:nvSpPr>
        <p:spPr>
          <a:xfrm>
            <a:off x="1439998" y="3758218"/>
            <a:ext cx="6989625" cy="422858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trike="sngStrike" spc="0" dirty="0"/>
              <a:t>국토교통부</a:t>
            </a:r>
            <a:r>
              <a:rPr lang="en-US" altLang="ko-KR" strike="sngStrike" spc="0" dirty="0"/>
              <a:t> </a:t>
            </a:r>
            <a:r>
              <a:rPr lang="ko-KR" altLang="en-US" strike="sngStrike" spc="0" dirty="0"/>
              <a:t>버스 정류소정보 </a:t>
            </a:r>
            <a:r>
              <a:rPr lang="en-US" altLang="ko-KR" strike="sngStrike" spc="0" dirty="0"/>
              <a:t>File</a:t>
            </a:r>
            <a:endParaRPr lang="ko-KR" altLang="en-US" strike="sngStrike" spc="0" dirty="0"/>
          </a:p>
        </p:txBody>
      </p:sp>
      <p:sp>
        <p:nvSpPr>
          <p:cNvPr id="37" name="텍스트 개체 틀 12">
            <a:extLst>
              <a:ext uri="{FF2B5EF4-FFF2-40B4-BE49-F238E27FC236}">
                <a16:creationId xmlns:a16="http://schemas.microsoft.com/office/drawing/2014/main" id="{4023D3E4-D724-4CE7-8AD2-9D0412EB55AC}"/>
              </a:ext>
            </a:extLst>
          </p:cNvPr>
          <p:cNvSpPr txBox="1">
            <a:spLocks/>
          </p:cNvSpPr>
          <p:nvPr/>
        </p:nvSpPr>
        <p:spPr>
          <a:xfrm>
            <a:off x="1439998" y="2317978"/>
            <a:ext cx="6989625" cy="422858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pc="0" dirty="0"/>
              <a:t>서울시 대중교통 정보 </a:t>
            </a:r>
            <a:r>
              <a:rPr lang="en-US" altLang="ko-KR" spc="0" dirty="0"/>
              <a:t>Crawling</a:t>
            </a:r>
            <a:endParaRPr lang="ko-KR" altLang="en-US" spc="0" dirty="0"/>
          </a:p>
        </p:txBody>
      </p:sp>
      <p:sp>
        <p:nvSpPr>
          <p:cNvPr id="45" name="텍스트 개체 틀 12">
            <a:extLst>
              <a:ext uri="{FF2B5EF4-FFF2-40B4-BE49-F238E27FC236}">
                <a16:creationId xmlns:a16="http://schemas.microsoft.com/office/drawing/2014/main" id="{6163568A-6F5F-4FBF-875A-93574588A77E}"/>
              </a:ext>
            </a:extLst>
          </p:cNvPr>
          <p:cNvSpPr txBox="1">
            <a:spLocks/>
          </p:cNvSpPr>
          <p:nvPr/>
        </p:nvSpPr>
        <p:spPr>
          <a:xfrm>
            <a:off x="1439998" y="3009500"/>
            <a:ext cx="6989625" cy="422858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pc="0" dirty="0"/>
              <a:t>Google maps Geocoding API</a:t>
            </a:r>
            <a:endParaRPr lang="ko-KR" altLang="en-US" spc="0" dirty="0"/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37D82015-D8A0-4E0F-96C1-EB69DDC14892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DB41390-D1E6-4798-B000-9E39EC38EE53}"/>
              </a:ext>
            </a:extLst>
          </p:cNvPr>
          <p:cNvCxnSpPr>
            <a:cxnSpLocks/>
          </p:cNvCxnSpPr>
          <p:nvPr/>
        </p:nvCxnSpPr>
        <p:spPr>
          <a:xfrm>
            <a:off x="1357870" y="1708398"/>
            <a:ext cx="0" cy="2472678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텍스트 개체 틀 12">
            <a:extLst>
              <a:ext uri="{FF2B5EF4-FFF2-40B4-BE49-F238E27FC236}">
                <a16:creationId xmlns:a16="http://schemas.microsoft.com/office/drawing/2014/main" id="{7AADD209-BB52-4B3B-AEB7-4D3A1AACB3AE}"/>
              </a:ext>
            </a:extLst>
          </p:cNvPr>
          <p:cNvSpPr txBox="1">
            <a:spLocks/>
          </p:cNvSpPr>
          <p:nvPr/>
        </p:nvSpPr>
        <p:spPr>
          <a:xfrm>
            <a:off x="1439998" y="4879858"/>
            <a:ext cx="6989625" cy="422858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pc="0" dirty="0"/>
              <a:t>서울시 지하철 </a:t>
            </a:r>
            <a:r>
              <a:rPr lang="ko-KR" altLang="en-US" spc="0" dirty="0" err="1"/>
              <a:t>호선별</a:t>
            </a:r>
            <a:r>
              <a:rPr lang="en-US" altLang="ko-KR" spc="0" dirty="0"/>
              <a:t>/</a:t>
            </a:r>
            <a:r>
              <a:rPr lang="ko-KR" altLang="en-US" spc="0" dirty="0" err="1"/>
              <a:t>역별</a:t>
            </a:r>
            <a:r>
              <a:rPr lang="en-US" altLang="ko-KR" spc="0" dirty="0"/>
              <a:t>/</a:t>
            </a:r>
            <a:r>
              <a:rPr lang="ko-KR" altLang="en-US" spc="0" dirty="0"/>
              <a:t>시간별 승</a:t>
            </a:r>
            <a:r>
              <a:rPr lang="en-US" altLang="ko-KR" spc="0" dirty="0"/>
              <a:t>·</a:t>
            </a:r>
            <a:r>
              <a:rPr lang="ko-KR" altLang="en-US" spc="0" dirty="0"/>
              <a:t>하차 인원 정보 </a:t>
            </a:r>
            <a:r>
              <a:rPr lang="en-US" altLang="ko-KR" spc="0" dirty="0"/>
              <a:t>File</a:t>
            </a:r>
            <a:endParaRPr lang="ko-KR" altLang="en-US" spc="0" dirty="0"/>
          </a:p>
        </p:txBody>
      </p:sp>
      <p:sp>
        <p:nvSpPr>
          <p:cNvPr id="17" name="텍스트 개체 틀 12">
            <a:extLst>
              <a:ext uri="{FF2B5EF4-FFF2-40B4-BE49-F238E27FC236}">
                <a16:creationId xmlns:a16="http://schemas.microsoft.com/office/drawing/2014/main" id="{99E3DF4D-E11C-46BF-87C2-EDF09C54A93C}"/>
              </a:ext>
            </a:extLst>
          </p:cNvPr>
          <p:cNvSpPr txBox="1">
            <a:spLocks/>
          </p:cNvSpPr>
          <p:nvPr/>
        </p:nvSpPr>
        <p:spPr>
          <a:xfrm>
            <a:off x="1439997" y="5578640"/>
            <a:ext cx="6989625" cy="422858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pc="0" dirty="0"/>
              <a:t>서울교통공사 지하철 </a:t>
            </a:r>
            <a:r>
              <a:rPr lang="ko-KR" altLang="en-US" spc="0" dirty="0" err="1"/>
              <a:t>역별</a:t>
            </a:r>
            <a:r>
              <a:rPr lang="ko-KR" altLang="en-US" spc="0" dirty="0"/>
              <a:t> 주소 </a:t>
            </a:r>
            <a:r>
              <a:rPr lang="en-US" altLang="ko-KR" spc="0" dirty="0"/>
              <a:t>File</a:t>
            </a:r>
            <a:endParaRPr lang="ko-KR" altLang="en-US" spc="0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58C48B6-6C0F-40C5-8B59-AA31239A4E4F}"/>
              </a:ext>
            </a:extLst>
          </p:cNvPr>
          <p:cNvCxnSpPr>
            <a:cxnSpLocks/>
          </p:cNvCxnSpPr>
          <p:nvPr/>
        </p:nvCxnSpPr>
        <p:spPr>
          <a:xfrm>
            <a:off x="1357870" y="4916610"/>
            <a:ext cx="0" cy="178367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텍스트 개체 틀 12">
            <a:extLst>
              <a:ext uri="{FF2B5EF4-FFF2-40B4-BE49-F238E27FC236}">
                <a16:creationId xmlns:a16="http://schemas.microsoft.com/office/drawing/2014/main" id="{0C35FF33-8A76-4FA5-B11C-A8B79B4577F2}"/>
              </a:ext>
            </a:extLst>
          </p:cNvPr>
          <p:cNvSpPr txBox="1">
            <a:spLocks/>
          </p:cNvSpPr>
          <p:nvPr/>
        </p:nvSpPr>
        <p:spPr>
          <a:xfrm>
            <a:off x="1439997" y="6277422"/>
            <a:ext cx="6989625" cy="422858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trike="sngStrike" spc="0" dirty="0"/>
              <a:t>서울시 지하철역의 혼잡도 </a:t>
            </a:r>
            <a:r>
              <a:rPr lang="en-US" altLang="ko-KR" strike="sngStrike" spc="0" dirty="0"/>
              <a:t>(1~4</a:t>
            </a:r>
            <a:r>
              <a:rPr lang="ko-KR" altLang="en-US" strike="sngStrike" spc="0" dirty="0"/>
              <a:t>호선</a:t>
            </a:r>
            <a:r>
              <a:rPr lang="en-US" altLang="ko-KR" strike="sngStrike" spc="0" dirty="0"/>
              <a:t>) File</a:t>
            </a:r>
            <a:endParaRPr lang="ko-KR" altLang="en-US" strike="sngStrike" spc="0" dirty="0"/>
          </a:p>
        </p:txBody>
      </p: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229158A5-1D38-4E87-9DD1-7FAC6B44E67F}"/>
              </a:ext>
            </a:extLst>
          </p:cNvPr>
          <p:cNvSpPr txBox="1">
            <a:spLocks/>
          </p:cNvSpPr>
          <p:nvPr/>
        </p:nvSpPr>
        <p:spPr>
          <a:xfrm>
            <a:off x="5690434" y="3056351"/>
            <a:ext cx="4884981" cy="82407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pc="0" dirty="0"/>
              <a:t>+Extra</a:t>
            </a:r>
          </a:p>
          <a:p>
            <a:r>
              <a:rPr lang="ko-KR" altLang="en-US" spc="0" dirty="0"/>
              <a:t>지역구별 </a:t>
            </a:r>
            <a:r>
              <a:rPr lang="ko-KR" altLang="en-US" spc="0" dirty="0" err="1"/>
              <a:t>세대수</a:t>
            </a:r>
            <a:r>
              <a:rPr lang="en-US" altLang="ko-KR" spc="0" dirty="0"/>
              <a:t>, </a:t>
            </a:r>
            <a:r>
              <a:rPr lang="ko-KR" altLang="en-US" spc="0" dirty="0"/>
              <a:t>지역구별 통학</a:t>
            </a:r>
            <a:r>
              <a:rPr lang="en-US" altLang="ko-KR" spc="0" dirty="0"/>
              <a:t>·</a:t>
            </a:r>
            <a:r>
              <a:rPr lang="ko-KR" altLang="en-US" spc="0" dirty="0"/>
              <a:t>통근 인원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7620750" cy="804038"/>
          </a:xfrm>
        </p:spPr>
        <p:txBody>
          <a:bodyPr/>
          <a:lstStyle/>
          <a:p>
            <a:r>
              <a:rPr lang="en-US" altLang="ko-KR" spc="0" dirty="0"/>
              <a:t>Data Set</a:t>
            </a:r>
            <a:r>
              <a:rPr lang="ko-KR" altLang="en-US" spc="0" dirty="0"/>
              <a:t>을 이용하여 구해준 </a:t>
            </a:r>
            <a:r>
              <a:rPr lang="en-US" altLang="ko-KR" spc="0" dirty="0"/>
              <a:t>Data</a:t>
            </a:r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4"/>
          </p:nvPr>
        </p:nvSpPr>
        <p:spPr>
          <a:xfrm>
            <a:off x="2038701" y="1538062"/>
            <a:ext cx="6989625" cy="5313836"/>
          </a:xfrm>
        </p:spPr>
        <p:txBody>
          <a:bodyPr anchor="ctr"/>
          <a:lstStyle/>
          <a:p>
            <a:r>
              <a:rPr lang="ko-KR" altLang="en-US" spc="0" dirty="0"/>
              <a:t>버스노선별 어떤 순서로 정류소를 들리는지 정리한 </a:t>
            </a:r>
            <a:r>
              <a:rPr lang="en-US" altLang="ko-KR" spc="0" dirty="0"/>
              <a:t>Data</a:t>
            </a:r>
            <a:r>
              <a:rPr lang="ko-KR" altLang="en-US" spc="0" dirty="0"/>
              <a:t> </a:t>
            </a:r>
            <a:endParaRPr lang="en-US" altLang="ko-KR" spc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pc="0" dirty="0"/>
          </a:p>
          <a:p>
            <a:r>
              <a:rPr lang="ko-KR" altLang="en-US" spc="0" dirty="0"/>
              <a:t>버스노선별</a:t>
            </a:r>
            <a:r>
              <a:rPr lang="en-US" altLang="ko-KR" spc="0" dirty="0"/>
              <a:t> </a:t>
            </a:r>
            <a:r>
              <a:rPr lang="ko-KR" altLang="en-US" spc="0" dirty="0"/>
              <a:t>첫차 막차 시간</a:t>
            </a:r>
            <a:r>
              <a:rPr lang="en-US" altLang="ko-KR" spc="0" dirty="0"/>
              <a:t>, </a:t>
            </a:r>
            <a:r>
              <a:rPr lang="ko-KR" altLang="en-US" spc="0" dirty="0"/>
              <a:t>배차간격</a:t>
            </a:r>
            <a:endParaRPr lang="en-US" altLang="ko-KR" spc="0" dirty="0"/>
          </a:p>
          <a:p>
            <a:r>
              <a:rPr lang="ko-KR" altLang="en-US" spc="0" dirty="0"/>
              <a:t>버스 정류소별 </a:t>
            </a:r>
            <a:r>
              <a:rPr lang="en-US" altLang="ko-KR" spc="0" dirty="0"/>
              <a:t>GPS data</a:t>
            </a:r>
          </a:p>
          <a:p>
            <a:r>
              <a:rPr lang="ko-KR" altLang="en-US" spc="0" dirty="0"/>
              <a:t>버스 정류소별 주소</a:t>
            </a:r>
            <a:endParaRPr lang="en-US" altLang="ko-KR" spc="0" dirty="0"/>
          </a:p>
          <a:p>
            <a:r>
              <a:rPr lang="ko-KR" altLang="en-US" spc="0" dirty="0"/>
              <a:t>지역구별 버스 정류소 </a:t>
            </a:r>
            <a:r>
              <a:rPr lang="en-US" altLang="ko-KR" spc="0" dirty="0"/>
              <a:t>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pc="0" dirty="0"/>
          </a:p>
          <a:p>
            <a:r>
              <a:rPr lang="ko-KR" altLang="en-US" spc="0" dirty="0"/>
              <a:t>버스노선</a:t>
            </a:r>
            <a:r>
              <a:rPr lang="en-US" altLang="ko-KR" spc="0" dirty="0"/>
              <a:t>/</a:t>
            </a:r>
            <a:r>
              <a:rPr lang="ko-KR" altLang="en-US" spc="0" dirty="0"/>
              <a:t>정류소</a:t>
            </a:r>
            <a:r>
              <a:rPr lang="en-US" altLang="ko-KR" spc="0" dirty="0"/>
              <a:t>/</a:t>
            </a:r>
            <a:r>
              <a:rPr lang="ko-KR" altLang="en-US" spc="0" dirty="0"/>
              <a:t>시간별 들리는 버스 수</a:t>
            </a:r>
            <a:endParaRPr lang="en-US" altLang="ko-KR" spc="0" dirty="0"/>
          </a:p>
          <a:p>
            <a:r>
              <a:rPr lang="ko-KR" altLang="en-US" spc="0" dirty="0"/>
              <a:t>버스노선별 정류소 간 거리</a:t>
            </a:r>
            <a:r>
              <a:rPr lang="en-US" altLang="ko-KR" spc="0" dirty="0"/>
              <a:t>, </a:t>
            </a:r>
            <a:r>
              <a:rPr lang="ko-KR" altLang="en-US" spc="0" dirty="0"/>
              <a:t>소요시간</a:t>
            </a:r>
            <a:endParaRPr lang="en-US" altLang="ko-KR" spc="0" dirty="0"/>
          </a:p>
          <a:p>
            <a:r>
              <a:rPr lang="ko-KR" altLang="en-US" spc="0" dirty="0"/>
              <a:t>버스노선</a:t>
            </a:r>
            <a:r>
              <a:rPr lang="en-US" altLang="ko-KR" spc="0" dirty="0"/>
              <a:t>/</a:t>
            </a:r>
            <a:r>
              <a:rPr lang="ko-KR" altLang="en-US" spc="0" dirty="0"/>
              <a:t>정류소</a:t>
            </a:r>
            <a:r>
              <a:rPr lang="en-US" altLang="ko-KR" spc="0" dirty="0"/>
              <a:t>/</a:t>
            </a:r>
            <a:r>
              <a:rPr lang="ko-KR" altLang="en-US" spc="0" dirty="0"/>
              <a:t>시간별 승</a:t>
            </a:r>
            <a:r>
              <a:rPr lang="en-US" altLang="ko-KR" spc="0" dirty="0"/>
              <a:t>·</a:t>
            </a:r>
            <a:r>
              <a:rPr lang="ko-KR" altLang="en-US" spc="0" dirty="0"/>
              <a:t>하차 인원</a:t>
            </a:r>
            <a:endParaRPr lang="en-US" altLang="ko-KR" spc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pc="0" dirty="0"/>
          </a:p>
          <a:p>
            <a:r>
              <a:rPr lang="ko-KR" altLang="en-US" spc="0" dirty="0"/>
              <a:t>노선</a:t>
            </a:r>
            <a:r>
              <a:rPr lang="en-US" altLang="ko-KR" spc="0" dirty="0"/>
              <a:t>/</a:t>
            </a:r>
            <a:r>
              <a:rPr lang="ko-KR" altLang="en-US" spc="0" dirty="0"/>
              <a:t>시간별 버스 혼잡도</a:t>
            </a:r>
            <a:endParaRPr lang="en-US" altLang="ko-KR" spc="0" dirty="0"/>
          </a:p>
          <a:p>
            <a:r>
              <a:rPr lang="ko-KR" altLang="en-US" spc="0" dirty="0"/>
              <a:t>지역구별</a:t>
            </a:r>
            <a:r>
              <a:rPr lang="en-US" altLang="ko-KR" spc="0" dirty="0"/>
              <a:t>/</a:t>
            </a:r>
            <a:r>
              <a:rPr lang="ko-KR" altLang="en-US" spc="0" dirty="0"/>
              <a:t>시간별 버스 혼잡도</a:t>
            </a:r>
            <a:endParaRPr lang="en-US" altLang="ko-KR" spc="0" dirty="0"/>
          </a:p>
          <a:p>
            <a:endParaRPr lang="en-US" altLang="ko-KR" spc="0" dirty="0"/>
          </a:p>
          <a:p>
            <a:r>
              <a:rPr lang="ko-KR" altLang="en-US" spc="0" dirty="0"/>
              <a:t>시간별</a:t>
            </a:r>
            <a:r>
              <a:rPr lang="en-US" altLang="ko-KR" spc="0" dirty="0"/>
              <a:t> </a:t>
            </a:r>
            <a:r>
              <a:rPr lang="ko-KR" altLang="en-US" spc="0" dirty="0"/>
              <a:t>지역구 간 버스 이동인원</a:t>
            </a:r>
            <a:endParaRPr lang="en-US" altLang="ko-KR" spc="0" dirty="0"/>
          </a:p>
          <a:p>
            <a:endParaRPr lang="en-US" altLang="ko-KR" spc="0" dirty="0"/>
          </a:p>
          <a:p>
            <a:r>
              <a:rPr lang="ko-KR" altLang="en-US" spc="0" dirty="0"/>
              <a:t>시간</a:t>
            </a:r>
            <a:r>
              <a:rPr lang="en-US" altLang="ko-KR" spc="0" dirty="0"/>
              <a:t>/</a:t>
            </a:r>
            <a:r>
              <a:rPr lang="ko-KR" altLang="en-US" spc="0" dirty="0"/>
              <a:t>지역구별 지하철 승</a:t>
            </a:r>
            <a:r>
              <a:rPr lang="en-US" altLang="ko-KR" spc="0" dirty="0"/>
              <a:t>·</a:t>
            </a:r>
            <a:r>
              <a:rPr lang="ko-KR" altLang="en-US" spc="0" dirty="0"/>
              <a:t>하차 인원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2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0F3B3BC-E699-422D-AC31-4AA35701985F}"/>
              </a:ext>
            </a:extLst>
          </p:cNvPr>
          <p:cNvCxnSpPr>
            <a:cxnSpLocks/>
          </p:cNvCxnSpPr>
          <p:nvPr/>
        </p:nvCxnSpPr>
        <p:spPr>
          <a:xfrm>
            <a:off x="1924798" y="2226181"/>
            <a:ext cx="0" cy="1191821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78C155AE-8102-45C1-80CE-CADC606DE7C7}"/>
              </a:ext>
            </a:extLst>
          </p:cNvPr>
          <p:cNvCxnSpPr>
            <a:cxnSpLocks/>
          </p:cNvCxnSpPr>
          <p:nvPr/>
        </p:nvCxnSpPr>
        <p:spPr>
          <a:xfrm>
            <a:off x="1934630" y="3797719"/>
            <a:ext cx="0" cy="825427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1BDDFCA-290E-49D1-8D3A-61AB11B2131A}"/>
              </a:ext>
            </a:extLst>
          </p:cNvPr>
          <p:cNvCxnSpPr>
            <a:cxnSpLocks/>
          </p:cNvCxnSpPr>
          <p:nvPr/>
        </p:nvCxnSpPr>
        <p:spPr>
          <a:xfrm>
            <a:off x="1924798" y="1605707"/>
            <a:ext cx="0" cy="285135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1B87DC94-08F9-4EDA-8B6F-AAF8D57CF3A7}"/>
              </a:ext>
            </a:extLst>
          </p:cNvPr>
          <p:cNvCxnSpPr>
            <a:cxnSpLocks/>
          </p:cNvCxnSpPr>
          <p:nvPr/>
        </p:nvCxnSpPr>
        <p:spPr>
          <a:xfrm>
            <a:off x="1936828" y="5004575"/>
            <a:ext cx="0" cy="536689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B15ADDD-6F82-47A8-BCD4-0BF6AAA8FCF3}"/>
              </a:ext>
            </a:extLst>
          </p:cNvPr>
          <p:cNvCxnSpPr>
            <a:cxnSpLocks/>
          </p:cNvCxnSpPr>
          <p:nvPr/>
        </p:nvCxnSpPr>
        <p:spPr>
          <a:xfrm>
            <a:off x="1945284" y="5874051"/>
            <a:ext cx="0" cy="285135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5A01E52D-100D-4201-A6DE-00FE64329B9B}"/>
              </a:ext>
            </a:extLst>
          </p:cNvPr>
          <p:cNvCxnSpPr>
            <a:cxnSpLocks/>
          </p:cNvCxnSpPr>
          <p:nvPr/>
        </p:nvCxnSpPr>
        <p:spPr>
          <a:xfrm>
            <a:off x="1947482" y="6474507"/>
            <a:ext cx="0" cy="285135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676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7620750" cy="804038"/>
          </a:xfrm>
        </p:spPr>
        <p:txBody>
          <a:bodyPr/>
          <a:lstStyle/>
          <a:p>
            <a:r>
              <a:rPr lang="en-US" altLang="ko-KR" spc="0" dirty="0"/>
              <a:t>Data Set</a:t>
            </a:r>
            <a:r>
              <a:rPr lang="ko-KR" altLang="en-US" spc="0" dirty="0"/>
              <a:t>을 이용하여 구해준 </a:t>
            </a:r>
            <a:r>
              <a:rPr lang="en-US" altLang="ko-KR" spc="0" dirty="0"/>
              <a:t>Data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2-1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14">
            <a:extLst>
              <a:ext uri="{FF2B5EF4-FFF2-40B4-BE49-F238E27FC236}">
                <a16:creationId xmlns:a16="http://schemas.microsoft.com/office/drawing/2014/main" id="{4A77FC5E-B3D3-4594-B9A1-54AD93CE5A56}"/>
              </a:ext>
            </a:extLst>
          </p:cNvPr>
          <p:cNvSpPr txBox="1">
            <a:spLocks/>
          </p:cNvSpPr>
          <p:nvPr/>
        </p:nvSpPr>
        <p:spPr>
          <a:xfrm>
            <a:off x="0" y="3115412"/>
            <a:ext cx="10693400" cy="275768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800" spc="0" dirty="0"/>
              <a:t>서울시 대중교통 정보사이트 </a:t>
            </a:r>
            <a:r>
              <a:rPr lang="en-US" altLang="ko-KR" sz="2800" spc="0" dirty="0"/>
              <a:t>Crawling</a:t>
            </a:r>
            <a:r>
              <a:rPr lang="ko-KR" altLang="en-US" sz="2800" spc="0" dirty="0"/>
              <a:t>를 통해서</a:t>
            </a:r>
            <a:endParaRPr lang="en-US" altLang="ko-KR" sz="2800" spc="0" dirty="0"/>
          </a:p>
          <a:p>
            <a:pPr algn="ctr">
              <a:lnSpc>
                <a:spcPct val="100000"/>
              </a:lnSpc>
            </a:pPr>
            <a:r>
              <a:rPr lang="ko-KR" altLang="en-US" sz="2800" spc="0" dirty="0"/>
              <a:t>노선별로 어떤 순서로 정류소를 들리는지 정리</a:t>
            </a:r>
          </a:p>
        </p:txBody>
      </p:sp>
      <p:sp>
        <p:nvSpPr>
          <p:cNvPr id="10" name="텍스트 개체 틀 12">
            <a:extLst>
              <a:ext uri="{FF2B5EF4-FFF2-40B4-BE49-F238E27FC236}">
                <a16:creationId xmlns:a16="http://schemas.microsoft.com/office/drawing/2014/main" id="{2404EBDA-560C-4AB7-8F7E-B8E32EE210CF}"/>
              </a:ext>
            </a:extLst>
          </p:cNvPr>
          <p:cNvSpPr txBox="1">
            <a:spLocks/>
          </p:cNvSpPr>
          <p:nvPr/>
        </p:nvSpPr>
        <p:spPr>
          <a:xfrm>
            <a:off x="476834" y="1837017"/>
            <a:ext cx="6989625" cy="38794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2400"/>
              </a:lnSpc>
              <a:spcBef>
                <a:spcPts val="0"/>
              </a:spcBef>
              <a:buFont typeface="Arial" pitchFamily="34" charset="0"/>
              <a:buNone/>
              <a:defRPr sz="2100" b="0" kern="1200" spc="-150">
                <a:solidFill>
                  <a:srgbClr val="00AAAE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pc="0" dirty="0"/>
              <a:t>버스노선별 어떤 순서로 정류소를 들리는지 정리한 </a:t>
            </a:r>
            <a:r>
              <a:rPr lang="en-US" altLang="ko-KR" spc="0" dirty="0"/>
              <a:t>Data</a:t>
            </a:r>
            <a:r>
              <a:rPr lang="ko-KR" altLang="en-US" spc="0" dirty="0"/>
              <a:t> </a:t>
            </a:r>
            <a:endParaRPr lang="en-US" altLang="ko-KR" spc="0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127AB98D-F482-40A1-872E-E8EA4AC278F7}"/>
              </a:ext>
            </a:extLst>
          </p:cNvPr>
          <p:cNvCxnSpPr>
            <a:cxnSpLocks/>
          </p:cNvCxnSpPr>
          <p:nvPr/>
        </p:nvCxnSpPr>
        <p:spPr>
          <a:xfrm>
            <a:off x="409490" y="1875770"/>
            <a:ext cx="0" cy="285135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0451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7620750" cy="804038"/>
          </a:xfrm>
        </p:spPr>
        <p:txBody>
          <a:bodyPr/>
          <a:lstStyle/>
          <a:p>
            <a:r>
              <a:rPr lang="en-US" altLang="ko-KR" spc="0" dirty="0"/>
              <a:t>Data Set</a:t>
            </a:r>
            <a:r>
              <a:rPr lang="ko-KR" altLang="en-US" spc="0" dirty="0"/>
              <a:t>을 이용하여 구해준 </a:t>
            </a:r>
            <a:r>
              <a:rPr lang="en-US" altLang="ko-KR" spc="0" dirty="0"/>
              <a:t>Data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2-2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14">
            <a:extLst>
              <a:ext uri="{FF2B5EF4-FFF2-40B4-BE49-F238E27FC236}">
                <a16:creationId xmlns:a16="http://schemas.microsoft.com/office/drawing/2014/main" id="{4A77FC5E-B3D3-4594-B9A1-54AD93CE5A56}"/>
              </a:ext>
            </a:extLst>
          </p:cNvPr>
          <p:cNvSpPr txBox="1">
            <a:spLocks/>
          </p:cNvSpPr>
          <p:nvPr/>
        </p:nvSpPr>
        <p:spPr>
          <a:xfrm>
            <a:off x="0" y="3408020"/>
            <a:ext cx="10693400" cy="275768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400" spc="0" dirty="0"/>
              <a:t>서울시 대중교통</a:t>
            </a:r>
            <a:r>
              <a:rPr lang="en-US" altLang="ko-KR" sz="2400" spc="0" dirty="0"/>
              <a:t> </a:t>
            </a:r>
            <a:r>
              <a:rPr lang="ko-KR" altLang="en-US" sz="2400" spc="0" dirty="0"/>
              <a:t>정보사이트 </a:t>
            </a:r>
            <a:r>
              <a:rPr lang="en-US" altLang="ko-KR" sz="2400" spc="0" dirty="0"/>
              <a:t>Crawling</a:t>
            </a:r>
            <a:r>
              <a:rPr lang="ko-KR" altLang="en-US" sz="2400" spc="0" dirty="0"/>
              <a:t>을 통해서 노선별로 </a:t>
            </a:r>
            <a:r>
              <a:rPr lang="en-US" altLang="ko-KR" sz="2400" spc="0" dirty="0"/>
              <a:t>GPS data</a:t>
            </a:r>
            <a:r>
              <a:rPr lang="ko-KR" altLang="en-US" sz="2400" spc="0" dirty="0"/>
              <a:t>를 추출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↓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en-US" altLang="ko-KR" sz="2400" spc="0" dirty="0"/>
              <a:t>Google maps </a:t>
            </a:r>
            <a:r>
              <a:rPr lang="ko-KR" altLang="en-US" sz="2400" spc="0" dirty="0" err="1"/>
              <a:t>역지오코딩</a:t>
            </a:r>
            <a:r>
              <a:rPr lang="ko-KR" altLang="en-US" sz="2400" spc="0" dirty="0"/>
              <a:t> </a:t>
            </a:r>
            <a:r>
              <a:rPr lang="en-US" altLang="ko-KR" sz="2400" spc="0" dirty="0"/>
              <a:t>API</a:t>
            </a:r>
            <a:r>
              <a:rPr lang="ko-KR" altLang="en-US" sz="2400" spc="0" dirty="0"/>
              <a:t>를 이용해서 </a:t>
            </a:r>
            <a:r>
              <a:rPr lang="en-US" altLang="ko-KR" sz="2400" spc="0" dirty="0"/>
              <a:t>GPS </a:t>
            </a:r>
            <a:r>
              <a:rPr lang="ko-KR" altLang="en-US" sz="2400" spc="0" dirty="0"/>
              <a:t>정보를 주소로 변환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↓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지역구별로 정리</a:t>
            </a:r>
          </a:p>
        </p:txBody>
      </p:sp>
      <p:sp>
        <p:nvSpPr>
          <p:cNvPr id="19" name="텍스트 개체 틀 12">
            <a:extLst>
              <a:ext uri="{FF2B5EF4-FFF2-40B4-BE49-F238E27FC236}">
                <a16:creationId xmlns:a16="http://schemas.microsoft.com/office/drawing/2014/main" id="{ABAECFB9-8E87-4C2F-9305-CF73A8F10B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2338" y="1632436"/>
            <a:ext cx="6989625" cy="1719970"/>
          </a:xfrm>
        </p:spPr>
        <p:txBody>
          <a:bodyPr anchor="ctr"/>
          <a:lstStyle/>
          <a:p>
            <a:r>
              <a:rPr lang="ko-KR" altLang="en-US" spc="0" dirty="0"/>
              <a:t>버스노선별</a:t>
            </a:r>
            <a:r>
              <a:rPr lang="en-US" altLang="ko-KR" spc="0" dirty="0"/>
              <a:t> </a:t>
            </a:r>
            <a:r>
              <a:rPr lang="ko-KR" altLang="en-US" spc="0" dirty="0"/>
              <a:t>첫차 막차 시간</a:t>
            </a:r>
            <a:r>
              <a:rPr lang="en-US" altLang="ko-KR" spc="0" dirty="0"/>
              <a:t>, </a:t>
            </a:r>
            <a:r>
              <a:rPr lang="ko-KR" altLang="en-US" spc="0" dirty="0"/>
              <a:t>배차간격</a:t>
            </a:r>
            <a:endParaRPr lang="en-US" altLang="ko-KR" spc="0" dirty="0"/>
          </a:p>
          <a:p>
            <a:r>
              <a:rPr lang="ko-KR" altLang="en-US" spc="0" dirty="0"/>
              <a:t>버스 정류소별 </a:t>
            </a:r>
            <a:r>
              <a:rPr lang="en-US" altLang="ko-KR" spc="0" dirty="0"/>
              <a:t>GPS data</a:t>
            </a:r>
          </a:p>
          <a:p>
            <a:r>
              <a:rPr lang="ko-KR" altLang="en-US" spc="0" dirty="0"/>
              <a:t>버스 정류소별 주소</a:t>
            </a:r>
            <a:endParaRPr lang="en-US" altLang="ko-KR" spc="0" dirty="0"/>
          </a:p>
          <a:p>
            <a:r>
              <a:rPr lang="ko-KR" altLang="en-US" spc="0" dirty="0"/>
              <a:t>지역구별 버스 정류소 </a:t>
            </a:r>
            <a:r>
              <a:rPr lang="en-US" altLang="ko-KR" spc="0" dirty="0"/>
              <a:t>data</a:t>
            </a:r>
          </a:p>
          <a:p>
            <a:endParaRPr lang="ko-KR" altLang="en-US" spc="0" dirty="0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F716CC6-BC08-411C-8794-9B0B7F73B12A}"/>
              </a:ext>
            </a:extLst>
          </p:cNvPr>
          <p:cNvCxnSpPr>
            <a:cxnSpLocks/>
          </p:cNvCxnSpPr>
          <p:nvPr/>
        </p:nvCxnSpPr>
        <p:spPr>
          <a:xfrm>
            <a:off x="403682" y="1771537"/>
            <a:ext cx="0" cy="1191821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866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7620750" cy="804038"/>
          </a:xfrm>
        </p:spPr>
        <p:txBody>
          <a:bodyPr/>
          <a:lstStyle/>
          <a:p>
            <a:r>
              <a:rPr lang="en-US" altLang="ko-KR" spc="0" dirty="0"/>
              <a:t>Data Set</a:t>
            </a:r>
            <a:r>
              <a:rPr lang="ko-KR" altLang="en-US" spc="0" dirty="0"/>
              <a:t>을 이용하여 구해준 </a:t>
            </a:r>
            <a:r>
              <a:rPr lang="en-US" altLang="ko-KR" spc="0" dirty="0"/>
              <a:t>Data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2-3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DAC24F09-26B4-463B-939A-D49D47170D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9510" y="1674780"/>
            <a:ext cx="6989625" cy="1257672"/>
          </a:xfrm>
        </p:spPr>
        <p:txBody>
          <a:bodyPr anchor="ctr"/>
          <a:lstStyle/>
          <a:p>
            <a:r>
              <a:rPr lang="ko-KR" altLang="en-US" spc="0" dirty="0"/>
              <a:t>버스노선</a:t>
            </a:r>
            <a:r>
              <a:rPr lang="en-US" altLang="ko-KR" spc="0" dirty="0"/>
              <a:t>/</a:t>
            </a:r>
            <a:r>
              <a:rPr lang="ko-KR" altLang="en-US" spc="0" dirty="0"/>
              <a:t>정류소</a:t>
            </a:r>
            <a:r>
              <a:rPr lang="en-US" altLang="ko-KR" spc="0" dirty="0"/>
              <a:t>/</a:t>
            </a:r>
            <a:r>
              <a:rPr lang="ko-KR" altLang="en-US" spc="0" dirty="0"/>
              <a:t>시간별 들리는 버스 수</a:t>
            </a:r>
            <a:endParaRPr lang="en-US" altLang="ko-KR" spc="0" dirty="0"/>
          </a:p>
          <a:p>
            <a:r>
              <a:rPr lang="ko-KR" altLang="en-US" spc="0" dirty="0"/>
              <a:t>버스노선별 정류소 간 거리</a:t>
            </a:r>
            <a:r>
              <a:rPr lang="en-US" altLang="ko-KR" spc="0" dirty="0"/>
              <a:t>, </a:t>
            </a:r>
            <a:r>
              <a:rPr lang="ko-KR" altLang="en-US" spc="0" dirty="0"/>
              <a:t>소요시간</a:t>
            </a:r>
            <a:endParaRPr lang="en-US" altLang="ko-KR" spc="0" dirty="0"/>
          </a:p>
          <a:p>
            <a:r>
              <a:rPr lang="ko-KR" altLang="en-US" spc="0" dirty="0"/>
              <a:t>버스노선</a:t>
            </a:r>
            <a:r>
              <a:rPr lang="en-US" altLang="ko-KR" spc="0" dirty="0"/>
              <a:t>/</a:t>
            </a:r>
            <a:r>
              <a:rPr lang="ko-KR" altLang="en-US" spc="0" dirty="0"/>
              <a:t>정류소</a:t>
            </a:r>
            <a:r>
              <a:rPr lang="en-US" altLang="ko-KR" spc="0" dirty="0"/>
              <a:t>/</a:t>
            </a:r>
            <a:r>
              <a:rPr lang="ko-KR" altLang="en-US" spc="0" dirty="0"/>
              <a:t>시간별 승</a:t>
            </a:r>
            <a:r>
              <a:rPr lang="en-US" altLang="ko-KR" spc="0" dirty="0"/>
              <a:t>·</a:t>
            </a:r>
            <a:r>
              <a:rPr lang="ko-KR" altLang="en-US" spc="0" dirty="0"/>
              <a:t>하차 인원</a:t>
            </a:r>
            <a:endParaRPr lang="en-US" altLang="ko-KR" spc="0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6778CDCD-C9EC-4D4F-BD2D-0C16D7BE216F}"/>
              </a:ext>
            </a:extLst>
          </p:cNvPr>
          <p:cNvCxnSpPr>
            <a:cxnSpLocks/>
          </p:cNvCxnSpPr>
          <p:nvPr/>
        </p:nvCxnSpPr>
        <p:spPr>
          <a:xfrm>
            <a:off x="440686" y="1878757"/>
            <a:ext cx="0" cy="825427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5A274240-187E-4FC2-81E8-2E705877A1BB}"/>
              </a:ext>
            </a:extLst>
          </p:cNvPr>
          <p:cNvSpPr txBox="1">
            <a:spLocks/>
          </p:cNvSpPr>
          <p:nvPr/>
        </p:nvSpPr>
        <p:spPr>
          <a:xfrm>
            <a:off x="0" y="3077225"/>
            <a:ext cx="10693400" cy="3559707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ko-KR" sz="2200" spc="0" dirty="0"/>
              <a:t>GPS </a:t>
            </a:r>
            <a:r>
              <a:rPr lang="ko-KR" altLang="en-US" sz="2200" spc="0" dirty="0"/>
              <a:t>정보로 </a:t>
            </a:r>
            <a:r>
              <a:rPr lang="ko-KR" altLang="en-US" sz="2200" spc="0" dirty="0" err="1"/>
              <a:t>노선별</a:t>
            </a:r>
            <a:r>
              <a:rPr lang="ko-KR" altLang="en-US" sz="2200" spc="0" dirty="0"/>
              <a:t> 정류소 거리 계산</a:t>
            </a:r>
            <a:r>
              <a:rPr lang="en-US" altLang="ko-KR" sz="2200" spc="0" dirty="0"/>
              <a:t>(</a:t>
            </a:r>
            <a:r>
              <a:rPr lang="ko-KR" altLang="en-US" sz="2200" spc="0" dirty="0"/>
              <a:t>직선거리</a:t>
            </a:r>
            <a:r>
              <a:rPr lang="en-US" altLang="ko-KR" sz="2200" spc="0" dirty="0"/>
              <a:t>), </a:t>
            </a:r>
            <a:r>
              <a:rPr lang="ko-KR" altLang="en-US" sz="2200" spc="0" dirty="0"/>
              <a:t>버스 속도</a:t>
            </a:r>
            <a:r>
              <a:rPr lang="en-US" altLang="ko-KR" sz="2200" spc="0" dirty="0"/>
              <a:t>(15km/h)</a:t>
            </a:r>
            <a:r>
              <a:rPr lang="ko-KR" altLang="en-US" sz="2200" spc="0" dirty="0"/>
              <a:t> 일정하다고 가정</a:t>
            </a:r>
            <a:endParaRPr lang="en-US" altLang="ko-KR" sz="22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↓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버스 정류소 간 소요시간 도출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↓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첫차 시간과 배차간격</a:t>
            </a:r>
            <a:r>
              <a:rPr lang="en-US" altLang="ko-KR" sz="2400" spc="0" dirty="0"/>
              <a:t>, </a:t>
            </a:r>
            <a:r>
              <a:rPr lang="ko-KR" altLang="en-US" sz="2400" spc="0" dirty="0"/>
              <a:t>소요시간을 통해 노선</a:t>
            </a:r>
            <a:r>
              <a:rPr lang="en-US" altLang="ko-KR" sz="2400" spc="0" dirty="0"/>
              <a:t>/</a:t>
            </a:r>
            <a:r>
              <a:rPr lang="ko-KR" altLang="en-US" sz="2400" spc="0" dirty="0"/>
              <a:t>정류소</a:t>
            </a:r>
            <a:r>
              <a:rPr lang="en-US" altLang="ko-KR" sz="2400" spc="0" dirty="0"/>
              <a:t>/</a:t>
            </a:r>
            <a:r>
              <a:rPr lang="ko-KR" altLang="en-US" sz="2400" spc="0" dirty="0"/>
              <a:t>시간별 들리는 버스 수 도출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↓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200" spc="0" dirty="0"/>
              <a:t>정류소</a:t>
            </a:r>
            <a:r>
              <a:rPr lang="en-US" altLang="ko-KR" sz="2200" spc="0" dirty="0"/>
              <a:t>/</a:t>
            </a:r>
            <a:r>
              <a:rPr lang="ko-KR" altLang="en-US" sz="2200" spc="0" dirty="0"/>
              <a:t>시간별 들리는 버스 수와 승</a:t>
            </a:r>
            <a:r>
              <a:rPr lang="en-US" altLang="ko-KR" sz="2200" spc="0" dirty="0"/>
              <a:t>·</a:t>
            </a:r>
            <a:r>
              <a:rPr lang="ko-KR" altLang="en-US" sz="2200" spc="0" dirty="0"/>
              <a:t>하차 인원을 이용해서 버스 한대당 승</a:t>
            </a:r>
            <a:r>
              <a:rPr lang="en-US" altLang="ko-KR" sz="2200" spc="0" dirty="0"/>
              <a:t>·</a:t>
            </a:r>
            <a:r>
              <a:rPr lang="ko-KR" altLang="en-US" sz="2200" spc="0" dirty="0"/>
              <a:t>하차 인원 도출 </a:t>
            </a:r>
          </a:p>
        </p:txBody>
      </p:sp>
    </p:spTree>
    <p:extLst>
      <p:ext uri="{BB962C8B-B14F-4D97-AF65-F5344CB8AC3E}">
        <p14:creationId xmlns:p14="http://schemas.microsoft.com/office/powerpoint/2010/main" val="2229380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7620750" cy="804038"/>
          </a:xfrm>
        </p:spPr>
        <p:txBody>
          <a:bodyPr/>
          <a:lstStyle/>
          <a:p>
            <a:r>
              <a:rPr lang="en-US" altLang="ko-KR" spc="0" dirty="0"/>
              <a:t>Data Set</a:t>
            </a:r>
            <a:r>
              <a:rPr lang="ko-KR" altLang="en-US" spc="0" dirty="0"/>
              <a:t>을 이용하여 구해준 </a:t>
            </a:r>
            <a:r>
              <a:rPr lang="en-US" altLang="ko-KR" spc="0" dirty="0"/>
              <a:t>Data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2-4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5F93913C-FF7F-4E45-B7C7-F49F0E1750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2338" y="1733017"/>
            <a:ext cx="6989625" cy="775892"/>
          </a:xfrm>
        </p:spPr>
        <p:txBody>
          <a:bodyPr anchor="ctr"/>
          <a:lstStyle/>
          <a:p>
            <a:r>
              <a:rPr lang="ko-KR" altLang="en-US" spc="0" dirty="0"/>
              <a:t>노선</a:t>
            </a:r>
            <a:r>
              <a:rPr lang="en-US" altLang="ko-KR" spc="0" dirty="0"/>
              <a:t>/</a:t>
            </a:r>
            <a:r>
              <a:rPr lang="ko-KR" altLang="en-US" spc="0" dirty="0"/>
              <a:t>시간별 버스 혼잡도</a:t>
            </a:r>
            <a:endParaRPr lang="en-US" altLang="ko-KR" spc="0" dirty="0"/>
          </a:p>
          <a:p>
            <a:r>
              <a:rPr lang="ko-KR" altLang="en-US" spc="0" dirty="0"/>
              <a:t>지역구별</a:t>
            </a:r>
            <a:r>
              <a:rPr lang="en-US" altLang="ko-KR" spc="0" dirty="0"/>
              <a:t>/</a:t>
            </a:r>
            <a:r>
              <a:rPr lang="ko-KR" altLang="en-US" spc="0" dirty="0"/>
              <a:t>시간별 버스 혼잡도</a:t>
            </a:r>
            <a:endParaRPr lang="en-US" altLang="ko-KR" spc="0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67C273FA-EABC-4E75-B1CA-E1347BC5044B}"/>
              </a:ext>
            </a:extLst>
          </p:cNvPr>
          <p:cNvCxnSpPr>
            <a:cxnSpLocks/>
          </p:cNvCxnSpPr>
          <p:nvPr/>
        </p:nvCxnSpPr>
        <p:spPr>
          <a:xfrm>
            <a:off x="403682" y="1829657"/>
            <a:ext cx="0" cy="59312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6A39411E-9243-4D0B-A152-D56E2AD0DED2}"/>
              </a:ext>
            </a:extLst>
          </p:cNvPr>
          <p:cNvSpPr txBox="1">
            <a:spLocks/>
          </p:cNvSpPr>
          <p:nvPr/>
        </p:nvSpPr>
        <p:spPr>
          <a:xfrm>
            <a:off x="0" y="2558083"/>
            <a:ext cx="10693400" cy="275768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400" spc="0" dirty="0"/>
              <a:t>노선</a:t>
            </a:r>
            <a:r>
              <a:rPr lang="en-US" altLang="ko-KR" sz="2400" spc="0" dirty="0"/>
              <a:t>/</a:t>
            </a:r>
            <a:r>
              <a:rPr lang="ko-KR" altLang="en-US" sz="2400" spc="0" dirty="0"/>
              <a:t>시간별 버스 한 대 당 승</a:t>
            </a:r>
            <a:r>
              <a:rPr lang="en-US" altLang="ko-KR" sz="2400" spc="0" dirty="0"/>
              <a:t>·</a:t>
            </a:r>
            <a:r>
              <a:rPr lang="ko-KR" altLang="en-US" sz="2400" spc="0" dirty="0"/>
              <a:t>하차 인원을 이용하여 노선</a:t>
            </a:r>
            <a:r>
              <a:rPr lang="en-US" altLang="ko-KR" sz="2400" spc="0" dirty="0"/>
              <a:t>/</a:t>
            </a:r>
            <a:r>
              <a:rPr lang="ko-KR" altLang="en-US" sz="2400" spc="0" dirty="0"/>
              <a:t>시간별 혼잡도를 도출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en-US" altLang="ko-KR" sz="2400" spc="0" dirty="0"/>
              <a:t>(</a:t>
            </a:r>
            <a:r>
              <a:rPr lang="ko-KR" altLang="en-US" sz="2400" spc="0" dirty="0"/>
              <a:t>월 </a:t>
            </a:r>
            <a:r>
              <a:rPr lang="en-US" altLang="ko-KR" sz="2400" spc="0" dirty="0"/>
              <a:t>data</a:t>
            </a:r>
            <a:r>
              <a:rPr lang="ko-KR" altLang="en-US" sz="2400" spc="0" dirty="0"/>
              <a:t>이기</a:t>
            </a:r>
            <a:r>
              <a:rPr lang="en-US" altLang="ko-KR" sz="2400" spc="0" dirty="0"/>
              <a:t> </a:t>
            </a:r>
            <a:r>
              <a:rPr lang="ko-KR" altLang="en-US" sz="2400" spc="0" dirty="0"/>
              <a:t>때문에 한달을 </a:t>
            </a:r>
            <a:r>
              <a:rPr lang="en-US" altLang="ko-KR" sz="2400" spc="0" dirty="0"/>
              <a:t>30.4</a:t>
            </a:r>
            <a:r>
              <a:rPr lang="ko-KR" altLang="en-US" sz="2400" spc="0" dirty="0"/>
              <a:t>일로 가정하고 하루 혼잡도 도출</a:t>
            </a:r>
            <a:r>
              <a:rPr lang="en-US" altLang="ko-KR" sz="2400" spc="0" dirty="0"/>
              <a:t>)</a:t>
            </a:r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↓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정류소 주소 </a:t>
            </a:r>
            <a:r>
              <a:rPr lang="en-US" altLang="ko-KR" sz="2400" spc="0" dirty="0"/>
              <a:t>data</a:t>
            </a:r>
            <a:r>
              <a:rPr lang="ko-KR" altLang="en-US" sz="2400" spc="0" dirty="0"/>
              <a:t>를 이용하여 지역구별</a:t>
            </a:r>
            <a:r>
              <a:rPr lang="en-US" altLang="ko-KR" sz="2400" spc="0" dirty="0"/>
              <a:t>/</a:t>
            </a:r>
            <a:r>
              <a:rPr lang="ko-KR" altLang="en-US" sz="2400" spc="0" dirty="0"/>
              <a:t>시간별 혼잡도 도출</a:t>
            </a:r>
          </a:p>
        </p:txBody>
      </p:sp>
      <p:sp>
        <p:nvSpPr>
          <p:cNvPr id="20" name="텍스트 개체 틀 14">
            <a:extLst>
              <a:ext uri="{FF2B5EF4-FFF2-40B4-BE49-F238E27FC236}">
                <a16:creationId xmlns:a16="http://schemas.microsoft.com/office/drawing/2014/main" id="{7172F69B-82DB-4113-A558-4303946F8BAA}"/>
              </a:ext>
            </a:extLst>
          </p:cNvPr>
          <p:cNvSpPr txBox="1">
            <a:spLocks/>
          </p:cNvSpPr>
          <p:nvPr/>
        </p:nvSpPr>
        <p:spPr>
          <a:xfrm>
            <a:off x="799968" y="6122610"/>
            <a:ext cx="8115432" cy="54332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ko-KR" sz="2400" spc="0" dirty="0"/>
              <a:t>※ </a:t>
            </a:r>
            <a:r>
              <a:rPr lang="ko-KR" altLang="en-US" sz="2400" spc="0" dirty="0"/>
              <a:t>혼잡도 </a:t>
            </a:r>
            <a:r>
              <a:rPr lang="en-US" altLang="ko-KR" sz="2400" spc="0" dirty="0"/>
              <a:t>: </a:t>
            </a:r>
            <a:r>
              <a:rPr lang="ko-KR" altLang="en-US" sz="2400" spc="0" dirty="0"/>
              <a:t>버스 한 대 당 몇 명이 타고 있는 지를 나타내는 지표</a:t>
            </a:r>
          </a:p>
        </p:txBody>
      </p:sp>
    </p:spTree>
    <p:extLst>
      <p:ext uri="{BB962C8B-B14F-4D97-AF65-F5344CB8AC3E}">
        <p14:creationId xmlns:p14="http://schemas.microsoft.com/office/powerpoint/2010/main" val="400253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2"/>
          </p:nvPr>
        </p:nvSpPr>
        <p:spPr>
          <a:xfrm>
            <a:off x="403682" y="297878"/>
            <a:ext cx="7620750" cy="804038"/>
          </a:xfrm>
        </p:spPr>
        <p:txBody>
          <a:bodyPr/>
          <a:lstStyle/>
          <a:p>
            <a:r>
              <a:rPr lang="en-US" altLang="ko-KR" spc="0" dirty="0"/>
              <a:t>Data Set</a:t>
            </a:r>
            <a:r>
              <a:rPr lang="ko-KR" altLang="en-US" spc="0" dirty="0"/>
              <a:t>을 이용하여 구해준 </a:t>
            </a:r>
            <a:r>
              <a:rPr lang="en-US" altLang="ko-KR" spc="0" dirty="0"/>
              <a:t>Data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1"/>
          </p:nvPr>
        </p:nvSpPr>
        <p:spPr>
          <a:xfrm>
            <a:off x="117984" y="3710610"/>
            <a:ext cx="1620000" cy="2412000"/>
          </a:xfrm>
        </p:spPr>
        <p:txBody>
          <a:bodyPr/>
          <a:lstStyle/>
          <a:p>
            <a:r>
              <a:rPr lang="en-US" altLang="ko-KR" dirty="0">
                <a:solidFill>
                  <a:srgbClr val="E1E2E3"/>
                </a:solidFill>
              </a:rPr>
              <a:t>2-5</a:t>
            </a:r>
            <a:endParaRPr lang="ko-KR" altLang="en-US" dirty="0">
              <a:solidFill>
                <a:srgbClr val="E1E2E3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C645B9C-AE31-4756-924D-7C550B8C3AE6}"/>
              </a:ext>
            </a:extLst>
          </p:cNvPr>
          <p:cNvCxnSpPr/>
          <p:nvPr/>
        </p:nvCxnSpPr>
        <p:spPr>
          <a:xfrm>
            <a:off x="0" y="1307208"/>
            <a:ext cx="10693400" cy="0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5F93913C-FF7F-4E45-B7C7-F49F0E1750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6834" y="1837017"/>
            <a:ext cx="6989625" cy="387942"/>
          </a:xfrm>
        </p:spPr>
        <p:txBody>
          <a:bodyPr anchor="ctr"/>
          <a:lstStyle/>
          <a:p>
            <a:r>
              <a:rPr lang="ko-KR" altLang="en-US" spc="0" dirty="0"/>
              <a:t>시간별 지역구 간 버스 이동인원</a:t>
            </a:r>
            <a:endParaRPr lang="en-US" altLang="ko-KR" spc="0" dirty="0"/>
          </a:p>
        </p:txBody>
      </p:sp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6A39411E-9243-4D0B-A152-D56E2AD0DED2}"/>
              </a:ext>
            </a:extLst>
          </p:cNvPr>
          <p:cNvSpPr txBox="1">
            <a:spLocks/>
          </p:cNvSpPr>
          <p:nvPr/>
        </p:nvSpPr>
        <p:spPr>
          <a:xfrm>
            <a:off x="0" y="2558083"/>
            <a:ext cx="10693400" cy="275768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1043056" rtl="0" eaLnBrk="1" latinLnBrk="1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  <a:defRPr sz="1200" b="0" kern="1200" spc="-150">
                <a:solidFill>
                  <a:srgbClr val="745EA8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1pPr>
            <a:lvl2pPr marL="847483" indent="-325955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82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34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876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404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932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460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88" indent="-260764" algn="l" defTabSz="10430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ko-KR" altLang="en-US" sz="2400" spc="0" dirty="0"/>
              <a:t>버스 </a:t>
            </a:r>
            <a:r>
              <a:rPr lang="ko-KR" altLang="en-US" sz="2400" spc="0" dirty="0" err="1"/>
              <a:t>노선별</a:t>
            </a:r>
            <a:r>
              <a:rPr lang="ko-KR" altLang="en-US" sz="2400" spc="0" dirty="0"/>
              <a:t> 어떤 순서로 정류소를 들리는지 정리한 </a:t>
            </a:r>
            <a:r>
              <a:rPr lang="en-US" altLang="ko-KR" sz="2400" spc="0" dirty="0"/>
              <a:t>data</a:t>
            </a:r>
            <a:r>
              <a:rPr lang="ko-KR" altLang="en-US" sz="2400" spc="0" dirty="0"/>
              <a:t>와 지역구별 버스 정류소 </a:t>
            </a:r>
            <a:r>
              <a:rPr lang="en-US" altLang="ko-KR" sz="2400" spc="0" dirty="0"/>
              <a:t>data</a:t>
            </a:r>
            <a:r>
              <a:rPr lang="ko-KR" altLang="en-US" sz="2400" spc="0" dirty="0"/>
              <a:t>를</a:t>
            </a:r>
            <a:r>
              <a:rPr lang="en-US" altLang="ko-KR" sz="2400" spc="0" dirty="0"/>
              <a:t> </a:t>
            </a:r>
            <a:r>
              <a:rPr lang="ko-KR" altLang="en-US" sz="2400" spc="0" dirty="0"/>
              <a:t>이용해서 지역구가 바뀌는 지점을 추출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↓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앞서 구한 지역구가 바뀌는 지점과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첫차 시간과 배차간격</a:t>
            </a:r>
            <a:r>
              <a:rPr lang="en-US" altLang="ko-KR" sz="2400" spc="0" dirty="0"/>
              <a:t>, </a:t>
            </a:r>
            <a:r>
              <a:rPr lang="ko-KR" altLang="en-US" sz="2400" spc="0" dirty="0"/>
              <a:t>버스 정류소 간 소요시간을 이용하여</a:t>
            </a:r>
            <a:endParaRPr lang="en-US" altLang="ko-KR" sz="2400" spc="0" dirty="0"/>
          </a:p>
          <a:p>
            <a:pPr algn="ctr">
              <a:lnSpc>
                <a:spcPct val="100000"/>
              </a:lnSpc>
            </a:pPr>
            <a:r>
              <a:rPr lang="ko-KR" altLang="en-US" sz="2400" spc="0" dirty="0"/>
              <a:t>어느 시간대에 지역구가 바뀌는지 도출</a:t>
            </a:r>
            <a:endParaRPr lang="en-US" altLang="ko-KR" sz="2400" spc="0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D9565AA-3567-4C79-A5F3-094AD97A9BBD}"/>
              </a:ext>
            </a:extLst>
          </p:cNvPr>
          <p:cNvCxnSpPr>
            <a:cxnSpLocks/>
          </p:cNvCxnSpPr>
          <p:nvPr/>
        </p:nvCxnSpPr>
        <p:spPr>
          <a:xfrm>
            <a:off x="409490" y="1875770"/>
            <a:ext cx="0" cy="285135"/>
          </a:xfrm>
          <a:prstGeom prst="line">
            <a:avLst/>
          </a:prstGeom>
          <a:ln w="19050">
            <a:solidFill>
              <a:srgbClr val="00AA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335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</TotalTime>
  <Words>828</Words>
  <Application>Microsoft Office PowerPoint</Application>
  <PresentationFormat>사용자 지정</PresentationFormat>
  <Paragraphs>163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나눔고딕</vt:lpstr>
      <vt:lpstr>Arial</vt:lpstr>
      <vt:lpstr>나눔명조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User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User</dc:creator>
  <cp:lastModifiedBy>Shinkyeongsik</cp:lastModifiedBy>
  <cp:revision>157</cp:revision>
  <dcterms:created xsi:type="dcterms:W3CDTF">2013-09-24T19:29:40Z</dcterms:created>
  <dcterms:modified xsi:type="dcterms:W3CDTF">2017-12-11T06:55:46Z</dcterms:modified>
</cp:coreProperties>
</file>

<file path=docProps/thumbnail.jpeg>
</file>